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36"/>
  </p:notesMasterIdLst>
  <p:sldIdLst>
    <p:sldId id="326" r:id="rId2"/>
    <p:sldId id="313" r:id="rId3"/>
    <p:sldId id="477" r:id="rId4"/>
    <p:sldId id="478" r:id="rId5"/>
    <p:sldId id="479" r:id="rId6"/>
    <p:sldId id="397" r:id="rId7"/>
    <p:sldId id="398" r:id="rId8"/>
    <p:sldId id="400" r:id="rId9"/>
    <p:sldId id="403" r:id="rId10"/>
    <p:sldId id="404" r:id="rId11"/>
    <p:sldId id="405" r:id="rId12"/>
    <p:sldId id="401" r:id="rId13"/>
    <p:sldId id="402" r:id="rId14"/>
    <p:sldId id="406" r:id="rId15"/>
    <p:sldId id="407" r:id="rId16"/>
    <p:sldId id="408" r:id="rId17"/>
    <p:sldId id="504" r:id="rId18"/>
    <p:sldId id="505" r:id="rId19"/>
    <p:sldId id="483" r:id="rId20"/>
    <p:sldId id="468" r:id="rId21"/>
    <p:sldId id="503" r:id="rId22"/>
    <p:sldId id="506" r:id="rId23"/>
    <p:sldId id="498" r:id="rId24"/>
    <p:sldId id="502" r:id="rId25"/>
    <p:sldId id="499" r:id="rId26"/>
    <p:sldId id="500" r:id="rId27"/>
    <p:sldId id="501" r:id="rId28"/>
    <p:sldId id="558" r:id="rId29"/>
    <p:sldId id="545" r:id="rId30"/>
    <p:sldId id="546" r:id="rId31"/>
    <p:sldId id="595" r:id="rId32"/>
    <p:sldId id="596" r:id="rId33"/>
    <p:sldId id="597" r:id="rId34"/>
    <p:sldId id="598" r:id="rId35"/>
    <p:sldId id="599" r:id="rId36"/>
    <p:sldId id="600" r:id="rId37"/>
    <p:sldId id="578" r:id="rId38"/>
    <p:sldId id="606" r:id="rId39"/>
    <p:sldId id="615" r:id="rId40"/>
    <p:sldId id="362" r:id="rId41"/>
    <p:sldId id="509" r:id="rId42"/>
    <p:sldId id="486" r:id="rId43"/>
    <p:sldId id="365" r:id="rId44"/>
    <p:sldId id="436" r:id="rId45"/>
    <p:sldId id="548" r:id="rId46"/>
    <p:sldId id="549" r:id="rId47"/>
    <p:sldId id="559" r:id="rId48"/>
    <p:sldId id="410" r:id="rId49"/>
    <p:sldId id="469" r:id="rId50"/>
    <p:sldId id="413" r:id="rId51"/>
    <p:sldId id="414" r:id="rId52"/>
    <p:sldId id="470" r:id="rId53"/>
    <p:sldId id="415" r:id="rId54"/>
    <p:sldId id="416" r:id="rId55"/>
    <p:sldId id="417" r:id="rId56"/>
    <p:sldId id="418" r:id="rId57"/>
    <p:sldId id="419" r:id="rId58"/>
    <p:sldId id="421" r:id="rId59"/>
    <p:sldId id="420" r:id="rId60"/>
    <p:sldId id="471" r:id="rId61"/>
    <p:sldId id="422" r:id="rId62"/>
    <p:sldId id="472" r:id="rId63"/>
    <p:sldId id="473" r:id="rId64"/>
    <p:sldId id="423" r:id="rId65"/>
    <p:sldId id="424" r:id="rId66"/>
    <p:sldId id="425" r:id="rId67"/>
    <p:sldId id="427" r:id="rId68"/>
    <p:sldId id="476" r:id="rId69"/>
    <p:sldId id="475" r:id="rId70"/>
    <p:sldId id="538" r:id="rId71"/>
    <p:sldId id="429" r:id="rId72"/>
    <p:sldId id="539" r:id="rId73"/>
    <p:sldId id="430" r:id="rId74"/>
    <p:sldId id="435" r:id="rId75"/>
    <p:sldId id="438" r:id="rId76"/>
    <p:sldId id="540" r:id="rId77"/>
    <p:sldId id="541" r:id="rId78"/>
    <p:sldId id="440" r:id="rId79"/>
    <p:sldId id="542" r:id="rId80"/>
    <p:sldId id="441" r:id="rId81"/>
    <p:sldId id="442" r:id="rId82"/>
    <p:sldId id="444" r:id="rId83"/>
    <p:sldId id="543" r:id="rId84"/>
    <p:sldId id="446" r:id="rId85"/>
    <p:sldId id="448" r:id="rId86"/>
    <p:sldId id="544" r:id="rId87"/>
    <p:sldId id="449" r:id="rId88"/>
    <p:sldId id="456" r:id="rId89"/>
    <p:sldId id="531" r:id="rId90"/>
    <p:sldId id="534" r:id="rId91"/>
    <p:sldId id="537" r:id="rId92"/>
    <p:sldId id="532" r:id="rId93"/>
    <p:sldId id="533" r:id="rId94"/>
    <p:sldId id="536" r:id="rId95"/>
    <p:sldId id="601" r:id="rId96"/>
    <p:sldId id="602" r:id="rId97"/>
    <p:sldId id="603" r:id="rId98"/>
    <p:sldId id="490" r:id="rId99"/>
    <p:sldId id="582" r:id="rId100"/>
    <p:sldId id="579" r:id="rId101"/>
    <p:sldId id="581" r:id="rId102"/>
    <p:sldId id="614" r:id="rId103"/>
    <p:sldId id="583" r:id="rId104"/>
    <p:sldId id="573" r:id="rId105"/>
    <p:sldId id="608" r:id="rId106"/>
    <p:sldId id="609" r:id="rId107"/>
    <p:sldId id="610" r:id="rId108"/>
    <p:sldId id="611" r:id="rId109"/>
    <p:sldId id="612" r:id="rId110"/>
    <p:sldId id="530" r:id="rId111"/>
    <p:sldId id="491" r:id="rId112"/>
    <p:sldId id="451" r:id="rId113"/>
    <p:sldId id="453" r:id="rId114"/>
    <p:sldId id="457" r:id="rId115"/>
    <p:sldId id="460" r:id="rId116"/>
    <p:sldId id="461" r:id="rId117"/>
    <p:sldId id="462" r:id="rId118"/>
    <p:sldId id="463" r:id="rId119"/>
    <p:sldId id="458" r:id="rId120"/>
    <p:sldId id="464" r:id="rId121"/>
    <p:sldId id="459" r:id="rId122"/>
    <p:sldId id="605" r:id="rId123"/>
    <p:sldId id="480" r:id="rId124"/>
    <p:sldId id="560" r:id="rId125"/>
    <p:sldId id="550" r:id="rId126"/>
    <p:sldId id="551" r:id="rId127"/>
    <p:sldId id="552" r:id="rId128"/>
    <p:sldId id="553" r:id="rId129"/>
    <p:sldId id="554" r:id="rId130"/>
    <p:sldId id="557" r:id="rId131"/>
    <p:sldId id="555" r:id="rId132"/>
    <p:sldId id="556" r:id="rId133"/>
    <p:sldId id="321" r:id="rId134"/>
    <p:sldId id="396" r:id="rId135"/>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21618" autoAdjust="0"/>
    <p:restoredTop sz="91829" autoAdjust="0"/>
  </p:normalViewPr>
  <p:slideViewPr>
    <p:cSldViewPr>
      <p:cViewPr varScale="1">
        <p:scale>
          <a:sx n="85" d="100"/>
          <a:sy n="85" d="100"/>
        </p:scale>
        <p:origin x="773"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FFB8F0-F892-4202-858B-639FDFA475D0}" type="datetimeFigureOut">
              <a:rPr lang="pl-PL" smtClean="0"/>
              <a:pPr/>
              <a:t>20.02.2024</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A36598-D438-40A5-B553-0E0A49BFAF73}" type="slidenum">
              <a:rPr lang="pl-PL" smtClean="0"/>
              <a:pPr/>
              <a:t>‹#›</a:t>
            </a:fld>
            <a:endParaRPr lang="pl-PL"/>
          </a:p>
        </p:txBody>
      </p:sp>
    </p:spTree>
    <p:extLst>
      <p:ext uri="{BB962C8B-B14F-4D97-AF65-F5344CB8AC3E}">
        <p14:creationId xmlns:p14="http://schemas.microsoft.com/office/powerpoint/2010/main" val="4224015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92A36598-D438-40A5-B553-0E0A49BFAF73}" type="slidenum">
              <a:rPr lang="pl-PL" smtClean="0"/>
              <a:pPr/>
              <a:t>2</a:t>
            </a:fld>
            <a:endParaRPr lang="pl-PL" dirty="0"/>
          </a:p>
        </p:txBody>
      </p:sp>
    </p:spTree>
    <p:extLst>
      <p:ext uri="{BB962C8B-B14F-4D97-AF65-F5344CB8AC3E}">
        <p14:creationId xmlns:p14="http://schemas.microsoft.com/office/powerpoint/2010/main" val="4149991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5" name="Prostokąt zaokrąglony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Prostokąt zaokrąglony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ytuł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pl-PL"/>
              <a:t>Kliknij, aby edytować styl</a:t>
            </a:r>
            <a:endParaRPr kumimoji="0" lang="en-US"/>
          </a:p>
        </p:txBody>
      </p:sp>
      <p:sp>
        <p:nvSpPr>
          <p:cNvPr id="20" name="Podtytuł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pl-PL"/>
              <a:t>Kliknij, aby edytować styl wzorca podtytułu</a:t>
            </a:r>
            <a:endParaRPr kumimoji="0" lang="en-US"/>
          </a:p>
        </p:txBody>
      </p:sp>
      <p:sp>
        <p:nvSpPr>
          <p:cNvPr id="19" name="Symbol zastępczy daty 18"/>
          <p:cNvSpPr>
            <a:spLocks noGrp="1"/>
          </p:cNvSpPr>
          <p:nvPr>
            <p:ph type="dt" sz="half" idx="10"/>
          </p:nvPr>
        </p:nvSpPr>
        <p:spPr/>
        <p:txBody>
          <a:bodyPr/>
          <a:lstStyle/>
          <a:p>
            <a:fld id="{AADA0A3F-9F84-414E-B321-0E798349458C}" type="datetimeFigureOut">
              <a:rPr lang="pl-PL" smtClean="0"/>
              <a:pPr/>
              <a:t>20.02.2024</a:t>
            </a:fld>
            <a:endParaRPr lang="pl-PL"/>
          </a:p>
        </p:txBody>
      </p:sp>
      <p:sp>
        <p:nvSpPr>
          <p:cNvPr id="8" name="Symbol zastępczy stopki 7"/>
          <p:cNvSpPr>
            <a:spLocks noGrp="1"/>
          </p:cNvSpPr>
          <p:nvPr>
            <p:ph type="ftr" sz="quarter" idx="11"/>
          </p:nvPr>
        </p:nvSpPr>
        <p:spPr/>
        <p:txBody>
          <a:bodyPr/>
          <a:lstStyle/>
          <a:p>
            <a:endParaRPr lang="pl-PL"/>
          </a:p>
        </p:txBody>
      </p:sp>
      <p:sp>
        <p:nvSpPr>
          <p:cNvPr id="11" name="Symbol zastępczy numeru slajdu 10"/>
          <p:cNvSpPr>
            <a:spLocks noGrp="1"/>
          </p:cNvSpPr>
          <p:nvPr>
            <p:ph type="sldNum" sz="quarter" idx="12"/>
          </p:nvPr>
        </p:nvSpPr>
        <p:spPr/>
        <p:txBody>
          <a:bodyPr/>
          <a:lstStyle/>
          <a:p>
            <a:fld id="{AE653E2D-A555-4438-8402-8A4C2FD88467}"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02920" y="4983480"/>
            <a:ext cx="8183880" cy="1051560"/>
          </a:xfrm>
        </p:spPr>
        <p:txBody>
          <a:bodyPr/>
          <a:lstStyle/>
          <a:p>
            <a:r>
              <a:rPr kumimoji="0" lang="pl-PL"/>
              <a:t>Kliknij, aby edytować styl</a:t>
            </a:r>
            <a:endParaRPr kumimoji="0" lang="en-US"/>
          </a:p>
        </p:txBody>
      </p:sp>
      <p:sp>
        <p:nvSpPr>
          <p:cNvPr id="3" name="Symbol zastępczy tytułu pionowego 2"/>
          <p:cNvSpPr>
            <a:spLocks noGrp="1"/>
          </p:cNvSpPr>
          <p:nvPr>
            <p:ph type="body" orient="vert" idx="1"/>
          </p:nvPr>
        </p:nvSpPr>
        <p:spPr>
          <a:xfrm>
            <a:off x="502920" y="530352"/>
            <a:ext cx="8183880" cy="4187952"/>
          </a:xfrm>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AADA0A3F-9F84-414E-B321-0E798349458C}" type="datetimeFigureOut">
              <a:rPr lang="pl-PL" smtClean="0"/>
              <a:pPr/>
              <a:t>20.02.2024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E653E2D-A555-4438-8402-8A4C2FD88467}"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533404"/>
            <a:ext cx="1981200" cy="5257799"/>
          </a:xfrm>
        </p:spPr>
        <p:txBody>
          <a:bodyPr vert="eaVert"/>
          <a:lstStyle/>
          <a:p>
            <a:r>
              <a:rPr kumimoji="0" lang="pl-PL"/>
              <a:t>Kliknij, aby edytować styl</a:t>
            </a:r>
            <a:endParaRPr kumimoji="0" lang="en-US"/>
          </a:p>
        </p:txBody>
      </p:sp>
      <p:sp>
        <p:nvSpPr>
          <p:cNvPr id="3" name="Symbol zastępczy tytułu pionowego 2"/>
          <p:cNvSpPr>
            <a:spLocks noGrp="1"/>
          </p:cNvSpPr>
          <p:nvPr>
            <p:ph type="body" orient="vert" idx="1"/>
          </p:nvPr>
        </p:nvSpPr>
        <p:spPr>
          <a:xfrm>
            <a:off x="533400" y="533402"/>
            <a:ext cx="5943600" cy="5257801"/>
          </a:xfrm>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AADA0A3F-9F84-414E-B321-0E798349458C}" type="datetimeFigureOut">
              <a:rPr lang="pl-PL" smtClean="0"/>
              <a:pPr/>
              <a:t>20.02.2024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E653E2D-A555-4438-8402-8A4C2FD88467}"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02920" y="4983480"/>
            <a:ext cx="8183880" cy="1051560"/>
          </a:xfrm>
        </p:spPr>
        <p:txBody>
          <a:bodyPr/>
          <a:lstStyle/>
          <a:p>
            <a:r>
              <a:rPr kumimoji="0" lang="pl-PL"/>
              <a:t>Kliknij, aby edytować styl</a:t>
            </a:r>
            <a:endParaRPr kumimoji="0" lang="en-US"/>
          </a:p>
        </p:txBody>
      </p:sp>
      <p:sp>
        <p:nvSpPr>
          <p:cNvPr id="3" name="Symbol zastępczy zawartości 2"/>
          <p:cNvSpPr>
            <a:spLocks noGrp="1"/>
          </p:cNvSpPr>
          <p:nvPr>
            <p:ph idx="1"/>
          </p:nvPr>
        </p:nvSpPr>
        <p:spPr>
          <a:xfrm>
            <a:off x="502920" y="530352"/>
            <a:ext cx="8183880" cy="4187952"/>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AADA0A3F-9F84-414E-B321-0E798349458C}" type="datetimeFigureOut">
              <a:rPr lang="pl-PL" smtClean="0"/>
              <a:pPr/>
              <a:t>20.02.2024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E653E2D-A555-4438-8402-8A4C2FD88467}"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14" name="Prostokąt zaokrąglony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rostokąt zaokrąglony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ytuł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pl-PL"/>
              <a:t>Kliknij, aby edytować styl</a:t>
            </a:r>
            <a:endParaRPr kumimoji="0" lang="en-US"/>
          </a:p>
        </p:txBody>
      </p:sp>
      <p:sp>
        <p:nvSpPr>
          <p:cNvPr id="3" name="Symbol zastępczy tekstu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pl-PL"/>
              <a:t>Kliknij, aby edytować style wzorca tekstu</a:t>
            </a:r>
          </a:p>
        </p:txBody>
      </p:sp>
      <p:sp>
        <p:nvSpPr>
          <p:cNvPr id="4" name="Symbol zastępczy daty 3"/>
          <p:cNvSpPr>
            <a:spLocks noGrp="1"/>
          </p:cNvSpPr>
          <p:nvPr>
            <p:ph type="dt" sz="half" idx="10"/>
          </p:nvPr>
        </p:nvSpPr>
        <p:spPr/>
        <p:txBody>
          <a:bodyPr/>
          <a:lstStyle/>
          <a:p>
            <a:fld id="{AADA0A3F-9F84-414E-B321-0E798349458C}" type="datetimeFigureOut">
              <a:rPr lang="pl-PL" smtClean="0"/>
              <a:pPr/>
              <a:t>20.02.2024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E653E2D-A555-4438-8402-8A4C2FD88467}"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zawartości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zawartości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5" name="Symbol zastępczy daty 4"/>
          <p:cNvSpPr>
            <a:spLocks noGrp="1"/>
          </p:cNvSpPr>
          <p:nvPr>
            <p:ph type="dt" sz="half" idx="10"/>
          </p:nvPr>
        </p:nvSpPr>
        <p:spPr/>
        <p:txBody>
          <a:bodyPr/>
          <a:lstStyle/>
          <a:p>
            <a:fld id="{AADA0A3F-9F84-414E-B321-0E798349458C}" type="datetimeFigureOut">
              <a:rPr lang="pl-PL" smtClean="0"/>
              <a:pPr/>
              <a:t>20.02.2024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E653E2D-A555-4438-8402-8A4C2FD88467}"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502920" y="4983480"/>
            <a:ext cx="8183880" cy="1051560"/>
          </a:xfrm>
        </p:spPr>
        <p:txBody>
          <a:bodyPr anchor="b"/>
          <a:lstStyle>
            <a:lvl1pPr>
              <a:defRPr b="1"/>
            </a:lvl1pPr>
            <a:extLst/>
          </a:lstStyle>
          <a:p>
            <a:r>
              <a:rPr kumimoji="0" lang="pl-PL"/>
              <a:t>Kliknij, aby edytować styl</a:t>
            </a:r>
            <a:endParaRPr kumimoji="0" lang="en-US"/>
          </a:p>
        </p:txBody>
      </p:sp>
      <p:sp>
        <p:nvSpPr>
          <p:cNvPr id="3" name="Symbol zastępczy tekstu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a:t>Kliknij, aby edytować style wzorca tekstu</a:t>
            </a:r>
          </a:p>
        </p:txBody>
      </p:sp>
      <p:sp>
        <p:nvSpPr>
          <p:cNvPr id="4" name="Symbol zastępczy tekstu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pl-PL"/>
              <a:t>Kliknij, aby edytować style wzorca tekstu</a:t>
            </a:r>
          </a:p>
        </p:txBody>
      </p:sp>
      <p:sp>
        <p:nvSpPr>
          <p:cNvPr id="5" name="Symbol zastępczy zawartości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6" name="Symbol zastępczy zawartości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7" name="Symbol zastępczy daty 6"/>
          <p:cNvSpPr>
            <a:spLocks noGrp="1"/>
          </p:cNvSpPr>
          <p:nvPr>
            <p:ph type="dt" sz="half" idx="10"/>
          </p:nvPr>
        </p:nvSpPr>
        <p:spPr/>
        <p:txBody>
          <a:bodyPr/>
          <a:lstStyle/>
          <a:p>
            <a:fld id="{AADA0A3F-9F84-414E-B321-0E798349458C}" type="datetimeFigureOut">
              <a:rPr lang="pl-PL" smtClean="0"/>
              <a:pPr/>
              <a:t>20.02.2024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E653E2D-A555-4438-8402-8A4C2FD88467}"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daty 2"/>
          <p:cNvSpPr>
            <a:spLocks noGrp="1"/>
          </p:cNvSpPr>
          <p:nvPr>
            <p:ph type="dt" sz="half" idx="10"/>
          </p:nvPr>
        </p:nvSpPr>
        <p:spPr/>
        <p:txBody>
          <a:bodyPr/>
          <a:lstStyle/>
          <a:p>
            <a:fld id="{AADA0A3F-9F84-414E-B321-0E798349458C}" type="datetimeFigureOut">
              <a:rPr lang="pl-PL" smtClean="0"/>
              <a:pPr/>
              <a:t>20.02.2024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E653E2D-A555-4438-8402-8A4C2FD88467}"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7" name="Prostokąt zaokrąglony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Symbol zastępczy daty 1"/>
          <p:cNvSpPr>
            <a:spLocks noGrp="1"/>
          </p:cNvSpPr>
          <p:nvPr>
            <p:ph type="dt" sz="half" idx="10"/>
          </p:nvPr>
        </p:nvSpPr>
        <p:spPr/>
        <p:txBody>
          <a:bodyPr/>
          <a:lstStyle/>
          <a:p>
            <a:fld id="{AADA0A3F-9F84-414E-B321-0E798349458C}" type="datetimeFigureOut">
              <a:rPr lang="pl-PL" smtClean="0"/>
              <a:pPr/>
              <a:t>20.02.2024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E653E2D-A555-4438-8402-8A4C2FD88467}"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pl-PL"/>
              <a:t>Kliknij, aby edytować styl</a:t>
            </a:r>
            <a:endParaRPr kumimoji="0" lang="en-US"/>
          </a:p>
        </p:txBody>
      </p:sp>
      <p:sp>
        <p:nvSpPr>
          <p:cNvPr id="3" name="Symbol zastępczy tekstu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zawartości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5" name="Symbol zastępczy daty 4"/>
          <p:cNvSpPr>
            <a:spLocks noGrp="1"/>
          </p:cNvSpPr>
          <p:nvPr>
            <p:ph type="dt" sz="half" idx="10"/>
          </p:nvPr>
        </p:nvSpPr>
        <p:spPr/>
        <p:txBody>
          <a:bodyPr/>
          <a:lstStyle/>
          <a:p>
            <a:fld id="{AADA0A3F-9F84-414E-B321-0E798349458C}" type="datetimeFigureOut">
              <a:rPr lang="pl-PL" smtClean="0"/>
              <a:pPr/>
              <a:t>20.02.2024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E653E2D-A555-4438-8402-8A4C2FD88467}"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5" name="Prostokąt zaokrąglony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rostokąt z zaokrąglonym rogiem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ytuł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pl-PL"/>
              <a:t>Kliknij, aby edytować styl</a:t>
            </a:r>
            <a:endParaRPr kumimoji="0" lang="en-US"/>
          </a:p>
        </p:txBody>
      </p:sp>
      <p:sp>
        <p:nvSpPr>
          <p:cNvPr id="4" name="Symbol zastępczy tekstu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5" name="Symbol zastępczy daty 4"/>
          <p:cNvSpPr>
            <a:spLocks noGrp="1"/>
          </p:cNvSpPr>
          <p:nvPr>
            <p:ph type="dt" sz="half" idx="10"/>
          </p:nvPr>
        </p:nvSpPr>
        <p:spPr/>
        <p:txBody>
          <a:bodyPr/>
          <a:lstStyle/>
          <a:p>
            <a:fld id="{AADA0A3F-9F84-414E-B321-0E798349458C}" type="datetimeFigureOut">
              <a:rPr lang="pl-PL" smtClean="0"/>
              <a:pPr/>
              <a:t>20.02.2024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E653E2D-A555-4438-8402-8A4C2FD88467}" type="slidenum">
              <a:rPr lang="pl-PL" smtClean="0"/>
              <a:pPr/>
              <a:t>‹#›</a:t>
            </a:fld>
            <a:endParaRPr lang="pl-PL"/>
          </a:p>
        </p:txBody>
      </p:sp>
      <p:sp>
        <p:nvSpPr>
          <p:cNvPr id="3" name="Symbol zastępczy obrazu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pl-PL"/>
              <a:t>Kliknij ikonę, aby dodać obraz</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Prostokąt zaokrąglony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Prostokąt zaokrąglony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ymbol zastępczy tytułu 12"/>
          <p:cNvSpPr>
            <a:spLocks noGrp="1"/>
          </p:cNvSpPr>
          <p:nvPr>
            <p:ph type="title"/>
          </p:nvPr>
        </p:nvSpPr>
        <p:spPr>
          <a:xfrm>
            <a:off x="502920" y="4985590"/>
            <a:ext cx="8183880" cy="1051560"/>
          </a:xfrm>
          <a:prstGeom prst="rect">
            <a:avLst/>
          </a:prstGeom>
        </p:spPr>
        <p:txBody>
          <a:bodyPr vert="horz" anchor="b">
            <a:normAutofit/>
          </a:bodyPr>
          <a:lstStyle/>
          <a:p>
            <a:r>
              <a:rPr kumimoji="0" lang="pl-PL"/>
              <a:t>Kliknij, aby edytować styl</a:t>
            </a:r>
            <a:endParaRPr kumimoji="0" lang="en-US"/>
          </a:p>
        </p:txBody>
      </p:sp>
      <p:sp>
        <p:nvSpPr>
          <p:cNvPr id="4" name="Symbol zastępczy tekstu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pl-PL"/>
              <a:t>Kliknij, aby edytować style wzorca tekstu</a:t>
            </a:r>
          </a:p>
          <a:p>
            <a:pPr lvl="1" eaLnBrk="1" latinLnBrk="0" hangingPunct="1"/>
            <a:r>
              <a:rPr kumimoji="0" lang="pl-PL"/>
              <a:t>Drugi poziom</a:t>
            </a:r>
          </a:p>
          <a:p>
            <a:pPr lvl="2" eaLnBrk="1" latinLnBrk="0" hangingPunct="1"/>
            <a:r>
              <a:rPr kumimoji="0" lang="pl-PL"/>
              <a:t>Trzeci poziom</a:t>
            </a:r>
          </a:p>
          <a:p>
            <a:pPr lvl="3" eaLnBrk="1" latinLnBrk="0" hangingPunct="1"/>
            <a:r>
              <a:rPr kumimoji="0" lang="pl-PL"/>
              <a:t>Czwarty poziom</a:t>
            </a:r>
          </a:p>
          <a:p>
            <a:pPr lvl="4" eaLnBrk="1" latinLnBrk="0" hangingPunct="1"/>
            <a:r>
              <a:rPr kumimoji="0" lang="pl-PL"/>
              <a:t>Piąty poziom</a:t>
            </a:r>
            <a:endParaRPr kumimoji="0" lang="en-US"/>
          </a:p>
        </p:txBody>
      </p:sp>
      <p:sp>
        <p:nvSpPr>
          <p:cNvPr id="25" name="Symbol zastępczy daty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AADA0A3F-9F84-414E-B321-0E798349458C}" type="datetimeFigureOut">
              <a:rPr lang="pl-PL" smtClean="0"/>
              <a:pPr/>
              <a:t>20.02.2024</a:t>
            </a:fld>
            <a:endParaRPr lang="pl-PL"/>
          </a:p>
        </p:txBody>
      </p:sp>
      <p:sp>
        <p:nvSpPr>
          <p:cNvPr id="18" name="Symbol zastępczy stopki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pl-PL"/>
          </a:p>
        </p:txBody>
      </p:sp>
      <p:sp>
        <p:nvSpPr>
          <p:cNvPr id="5" name="Symbol zastępczy numeru slajdu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AE653E2D-A555-4438-8402-8A4C2FD88467}"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jpeg"/></Relationships>
</file>

<file path=ppt/slides/_rels/slide10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6.jpeg"/><Relationship Id="rId4" Type="http://schemas.openxmlformats.org/officeDocument/2006/relationships/image" Target="../media/image7.png"/></Relationships>
</file>

<file path=ppt/slides/_rels/slide11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11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1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12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jpeg"/></Relationships>
</file>

<file path=ppt/slides/_rels/slide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web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9.jpeg"/><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0.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3.png"/></Relationships>
</file>

<file path=ppt/slides/_rels/slide99.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53.png"/><Relationship Id="rId7" Type="http://schemas.openxmlformats.org/officeDocument/2006/relationships/image" Target="../media/image111.jpe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0.jpeg"/><Relationship Id="rId11" Type="http://schemas.openxmlformats.org/officeDocument/2006/relationships/image" Target="../media/image115.jpeg"/><Relationship Id="rId5" Type="http://schemas.openxmlformats.org/officeDocument/2006/relationships/image" Target="../media/image109.jpeg"/><Relationship Id="rId10" Type="http://schemas.openxmlformats.org/officeDocument/2006/relationships/image" Target="../media/image114.jpeg"/><Relationship Id="rId4" Type="http://schemas.openxmlformats.org/officeDocument/2006/relationships/image" Target="../media/image108.jpeg"/><Relationship Id="rId9" Type="http://schemas.openxmlformats.org/officeDocument/2006/relationships/image" Target="../media/image1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4"/>
          <p:cNvSpPr>
            <a:spLocks noGrp="1"/>
          </p:cNvSpPr>
          <p:nvPr>
            <p:ph idx="1"/>
          </p:nvPr>
        </p:nvSpPr>
        <p:spPr/>
        <p:txBody>
          <a:bodyPr>
            <a:normAutofit lnSpcReduction="10000"/>
          </a:bodyPr>
          <a:lstStyle/>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r>
              <a:rPr lang="pl-PL" b="1" i="1" dirty="0"/>
              <a:t>Działalność Zakładu Gospodarki </a:t>
            </a:r>
          </a:p>
          <a:p>
            <a:pPr algn="ctr">
              <a:buNone/>
            </a:pPr>
            <a:endParaRPr lang="pl-PL" b="1" i="1" dirty="0"/>
          </a:p>
          <a:p>
            <a:pPr algn="ctr">
              <a:buNone/>
            </a:pPr>
            <a:r>
              <a:rPr lang="pl-PL" b="1" i="1" dirty="0"/>
              <a:t>Komunalnej w Kcyni Sp. z o.o.</a:t>
            </a:r>
          </a:p>
          <a:p>
            <a:pPr algn="ctr">
              <a:buNone/>
            </a:pPr>
            <a:endParaRPr lang="pl-PL" b="1" i="1" dirty="0"/>
          </a:p>
          <a:p>
            <a:pPr algn="ctr">
              <a:buNone/>
            </a:pPr>
            <a:r>
              <a:rPr lang="pl-PL" b="1" i="1" dirty="0"/>
              <a:t>w latach 2011-2023</a:t>
            </a:r>
          </a:p>
          <a:p>
            <a:pPr algn="ctr">
              <a:buNone/>
            </a:pPr>
            <a:endParaRPr lang="pl-PL" b="1" i="1" dirty="0"/>
          </a:p>
        </p:txBody>
      </p:sp>
      <p:pic>
        <p:nvPicPr>
          <p:cNvPr id="6"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 y="530352"/>
            <a:ext cx="8183880" cy="5634952"/>
          </a:xfrm>
        </p:spPr>
        <p:txBody>
          <a:bodyPr>
            <a:normAutofit fontScale="92500" lnSpcReduction="10000"/>
          </a:bodyPr>
          <a:lstStyle/>
          <a:p>
            <a:pPr algn="ctr">
              <a:buNone/>
            </a:pPr>
            <a:r>
              <a:rPr lang="pl-PL" b="1" i="1" dirty="0"/>
              <a:t>Budowa podłączeń do</a:t>
            </a:r>
          </a:p>
          <a:p>
            <a:pPr algn="ctr">
              <a:buNone/>
            </a:pPr>
            <a:r>
              <a:rPr lang="pl-PL" b="1" i="1" dirty="0"/>
              <a:t> kanalizacji sanitarnej </a:t>
            </a:r>
          </a:p>
          <a:p>
            <a:pPr algn="ctr">
              <a:buNone/>
            </a:pPr>
            <a:endParaRPr lang="pl-PL" sz="1300" b="1" i="1" dirty="0"/>
          </a:p>
          <a:p>
            <a:pPr algn="ctr">
              <a:buNone/>
            </a:pPr>
            <a:r>
              <a:rPr lang="pl-PL" b="1" i="1" dirty="0"/>
              <a:t>72 przyłącza o łącznej długości 1324m</a:t>
            </a:r>
          </a:p>
          <a:p>
            <a:pPr algn="ctr">
              <a:buNone/>
            </a:pPr>
            <a:r>
              <a:rPr lang="pl-PL" b="1" i="1" dirty="0"/>
              <a:t>2013</a:t>
            </a:r>
          </a:p>
          <a:p>
            <a:pPr algn="ctr">
              <a:buNone/>
            </a:pPr>
            <a:endParaRPr lang="pl-PL" b="1" i="1" dirty="0"/>
          </a:p>
          <a:p>
            <a:pPr algn="ctr">
              <a:buNone/>
            </a:pPr>
            <a:endParaRPr lang="pl-PL" b="1" i="1" dirty="0"/>
          </a:p>
          <a:p>
            <a:pPr algn="ctr">
              <a:buNone/>
            </a:pPr>
            <a:endParaRPr lang="pl-PL" sz="1800" b="1" dirty="0"/>
          </a:p>
          <a:p>
            <a:pPr algn="r">
              <a:buNone/>
            </a:pPr>
            <a:r>
              <a:rPr lang="pl-PL" sz="1800" b="1" dirty="0"/>
              <a:t>      Koszt inwestycji</a:t>
            </a:r>
          </a:p>
          <a:p>
            <a:pPr algn="r">
              <a:buNone/>
            </a:pPr>
            <a:r>
              <a:rPr lang="pl-PL" sz="1800" b="1" dirty="0"/>
              <a:t>456 000,00</a:t>
            </a:r>
          </a:p>
          <a:p>
            <a:pPr algn="ctr">
              <a:buNone/>
            </a:pPr>
            <a:endParaRPr lang="pl-PL" sz="1800" b="1" dirty="0"/>
          </a:p>
          <a:p>
            <a:pPr algn="r">
              <a:buNone/>
            </a:pPr>
            <a:r>
              <a:rPr lang="pl-PL" sz="1800" b="1" dirty="0"/>
              <a:t>Udział mieszkańców:</a:t>
            </a:r>
          </a:p>
          <a:p>
            <a:pPr algn="r">
              <a:buNone/>
            </a:pPr>
            <a:r>
              <a:rPr lang="pl-PL" sz="1800" b="1" dirty="0"/>
              <a:t> 56 000,00 zł</a:t>
            </a:r>
          </a:p>
          <a:p>
            <a:pPr algn="r">
              <a:buNone/>
            </a:pPr>
            <a:r>
              <a:rPr lang="pl-PL" sz="1800" b="1" dirty="0"/>
              <a:t>           		Dotacja z </a:t>
            </a:r>
            <a:r>
              <a:rPr lang="pl-PL" sz="1800" b="1" dirty="0" err="1"/>
              <a:t>NFOŚiGW</a:t>
            </a:r>
            <a:r>
              <a:rPr lang="pl-PL" sz="1800" b="1" dirty="0"/>
              <a:t>  </a:t>
            </a:r>
          </a:p>
          <a:p>
            <a:pPr algn="r">
              <a:buNone/>
            </a:pPr>
            <a:r>
              <a:rPr lang="pl-PL" sz="1800" b="1" dirty="0"/>
              <a:t> 205 500,00 zł                  </a:t>
            </a:r>
          </a:p>
          <a:p>
            <a:pPr algn="r">
              <a:buNone/>
            </a:pPr>
            <a:r>
              <a:rPr lang="pl-PL" sz="1800" b="1" dirty="0"/>
              <a:t> Pożyczka z </a:t>
            </a:r>
            <a:r>
              <a:rPr lang="pl-PL" sz="1800" b="1" dirty="0" err="1"/>
              <a:t>NFOŚiGW</a:t>
            </a:r>
            <a:r>
              <a:rPr lang="pl-PL" sz="1800" b="1" dirty="0"/>
              <a:t>:</a:t>
            </a:r>
          </a:p>
          <a:p>
            <a:pPr algn="r">
              <a:buNone/>
            </a:pPr>
            <a:r>
              <a:rPr lang="pl-PL" sz="1800" b="1" dirty="0"/>
              <a:t>205 500,00 z</a:t>
            </a:r>
            <a:r>
              <a:rPr lang="pl-PL" sz="1800" dirty="0"/>
              <a:t>ł</a:t>
            </a:r>
          </a:p>
          <a:p>
            <a:pPr algn="ctr">
              <a:buNone/>
            </a:pPr>
            <a:endParaRPr lang="pl-PL" b="1" i="1" dirty="0"/>
          </a:p>
          <a:p>
            <a:pPr algn="ctr">
              <a:buNone/>
            </a:pPr>
            <a:endParaRPr lang="pl-PL" b="1" i="1" dirty="0"/>
          </a:p>
          <a:p>
            <a:pPr algn="ctr">
              <a:buNone/>
            </a:pPr>
            <a:endParaRPr lang="pl-PL" b="1" i="1" dirty="0"/>
          </a:p>
          <a:p>
            <a:pPr algn="ctr">
              <a:buNone/>
            </a:pPr>
            <a:endParaRPr lang="pl-PL" b="1" i="1" dirty="0"/>
          </a:p>
        </p:txBody>
      </p:sp>
      <p:pic>
        <p:nvPicPr>
          <p:cNvPr id="5122" name="Picture 2" descr="H:\ZGKiM\Budowa przyłączy 1.JPG"/>
          <p:cNvPicPr>
            <a:picLocks noChangeAspect="1" noChangeArrowheads="1"/>
          </p:cNvPicPr>
          <p:nvPr/>
        </p:nvPicPr>
        <p:blipFill>
          <a:blip r:embed="rId2" cstate="print"/>
          <a:srcRect/>
          <a:stretch>
            <a:fillRect/>
          </a:stretch>
        </p:blipFill>
        <p:spPr bwMode="auto">
          <a:xfrm>
            <a:off x="971600" y="2173318"/>
            <a:ext cx="2664296" cy="3559938"/>
          </a:xfrm>
          <a:prstGeom prst="rect">
            <a:avLst/>
          </a:prstGeom>
          <a:noFill/>
        </p:spPr>
      </p:pic>
      <p:pic>
        <p:nvPicPr>
          <p:cNvPr id="4" name="Picture 3" descr="C:\Users\Michał\Desktop\strona zgkim\Artykuly\logo 2.jpg"/>
          <p:cNvPicPr>
            <a:picLocks noChangeAspect="1" noChangeArrowheads="1"/>
          </p:cNvPicPr>
          <p:nvPr/>
        </p:nvPicPr>
        <p:blipFill>
          <a:blip r:embed="rId3" cstate="print"/>
          <a:srcRect/>
          <a:stretch>
            <a:fillRect/>
          </a:stretch>
        </p:blipFill>
        <p:spPr bwMode="auto">
          <a:xfrm>
            <a:off x="395536" y="404664"/>
            <a:ext cx="1224135" cy="1175655"/>
          </a:xfrm>
          <a:prstGeom prst="rect">
            <a:avLst/>
          </a:prstGeom>
          <a:noFill/>
        </p:spPr>
      </p:pic>
    </p:spTree>
    <p:extLst>
      <p:ext uri="{BB962C8B-B14F-4D97-AF65-F5344CB8AC3E}">
        <p14:creationId xmlns:p14="http://schemas.microsoft.com/office/powerpoint/2010/main" val="460945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88D04-F66D-EC53-9C06-E396AEF006BB}"/>
            </a:ext>
          </a:extLst>
        </p:cNvPr>
        <p:cNvGrpSpPr/>
        <p:nvPr/>
      </p:nvGrpSpPr>
      <p:grpSpPr>
        <a:xfrm>
          <a:off x="0" y="0"/>
          <a:ext cx="0" cy="0"/>
          <a:chOff x="0" y="0"/>
          <a:chExt cx="0" cy="0"/>
        </a:xfrm>
      </p:grpSpPr>
      <p:pic>
        <p:nvPicPr>
          <p:cNvPr id="4" name="Picture 3" descr="C:\Users\Michał\Desktop\strona zgkim\Artykuly\logo 2.jpg">
            <a:extLst>
              <a:ext uri="{FF2B5EF4-FFF2-40B4-BE49-F238E27FC236}">
                <a16:creationId xmlns:a16="http://schemas.microsoft.com/office/drawing/2014/main" id="{73DBC471-ED71-A56E-C408-BE9B0608EC0A}"/>
              </a:ext>
            </a:extLst>
          </p:cNvPr>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sp>
        <p:nvSpPr>
          <p:cNvPr id="6" name="Tytuł 1">
            <a:extLst>
              <a:ext uri="{FF2B5EF4-FFF2-40B4-BE49-F238E27FC236}">
                <a16:creationId xmlns:a16="http://schemas.microsoft.com/office/drawing/2014/main" id="{2E82658D-4759-5196-BCF3-5D0E1049AFF3}"/>
              </a:ext>
            </a:extLst>
          </p:cNvPr>
          <p:cNvSpPr txBox="1">
            <a:spLocks/>
          </p:cNvSpPr>
          <p:nvPr/>
        </p:nvSpPr>
        <p:spPr>
          <a:xfrm>
            <a:off x="502920" y="404664"/>
            <a:ext cx="8183880" cy="5256584"/>
          </a:xfrm>
          <a:prstGeom prst="rect">
            <a:avLst/>
          </a:prstGeom>
        </p:spPr>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3600" b="1" i="0" u="none" strike="noStrike" kern="1200" cap="none" spc="0" normalizeH="0" baseline="0" noProof="0" dirty="0">
                <a:ln>
                  <a:noFill/>
                </a:ln>
                <a:solidFill>
                  <a:srgbClr val="F07F09">
                    <a:tint val="88000"/>
                    <a:satMod val="150000"/>
                  </a:srgbClr>
                </a:solidFill>
                <a:effectLst>
                  <a:outerShdw blurRad="53975" dist="22860" dir="5400000" algn="tl" rotWithShape="0">
                    <a:srgbClr val="000000">
                      <a:alpha val="55000"/>
                    </a:srgbClr>
                  </a:outerShdw>
                </a:effectLst>
                <a:uLnTx/>
                <a:uFillTx/>
                <a:latin typeface="Verdana"/>
                <a:ea typeface="+mn-ea"/>
                <a:cs typeface="+mn-cs"/>
              </a:rPr>
              <a:t>Wyposażenie w sprzęt</a:t>
            </a:r>
            <a:br>
              <a:rPr kumimoji="0" lang="pl-PL" sz="3600" b="1" i="0" u="none" strike="noStrike" kern="1200" cap="none" spc="0" normalizeH="0" baseline="0" noProof="0" dirty="0">
                <a:ln>
                  <a:noFill/>
                </a:ln>
                <a:solidFill>
                  <a:srgbClr val="F07F09">
                    <a:tint val="88000"/>
                    <a:satMod val="150000"/>
                  </a:srgbClr>
                </a:solidFill>
                <a:effectLst>
                  <a:outerShdw blurRad="53975" dist="22860" dir="5400000" algn="tl" rotWithShape="0">
                    <a:srgbClr val="000000">
                      <a:alpha val="55000"/>
                    </a:srgbClr>
                  </a:outerShdw>
                </a:effectLst>
                <a:uLnTx/>
                <a:uFillTx/>
                <a:latin typeface="Verdana"/>
                <a:ea typeface="+mn-ea"/>
                <a:cs typeface="+mn-cs"/>
              </a:rPr>
            </a:br>
            <a:r>
              <a:rPr kumimoji="0" lang="pl-PL" sz="3600" b="1" i="0" u="none" strike="noStrike" kern="1200" cap="none" spc="0" normalizeH="0" baseline="0" noProof="0" dirty="0">
                <a:ln>
                  <a:noFill/>
                </a:ln>
                <a:solidFill>
                  <a:srgbClr val="F07F09">
                    <a:tint val="88000"/>
                    <a:satMod val="150000"/>
                  </a:srgbClr>
                </a:solidFill>
                <a:effectLst>
                  <a:outerShdw blurRad="53975" dist="22860" dir="5400000" algn="tl" rotWithShape="0">
                    <a:srgbClr val="000000">
                      <a:alpha val="55000"/>
                    </a:srgbClr>
                  </a:outerShdw>
                </a:effectLst>
                <a:uLnTx/>
                <a:uFillTx/>
                <a:latin typeface="Verdana"/>
                <a:ea typeface="+mn-ea"/>
                <a:cs typeface="+mn-cs"/>
              </a:rPr>
              <a:t>w 2021r</a:t>
            </a:r>
            <a:br>
              <a:rPr kumimoji="0" lang="pl-PL" sz="3600" b="1" i="0" u="none" strike="noStrike" kern="1200" cap="none" spc="0" normalizeH="0" baseline="0" noProof="0" dirty="0">
                <a:ln>
                  <a:noFill/>
                </a:ln>
                <a:solidFill>
                  <a:srgbClr val="F07F09">
                    <a:tint val="88000"/>
                    <a:satMod val="150000"/>
                  </a:srgbClr>
                </a:solidFill>
                <a:effectLst>
                  <a:outerShdw blurRad="53975" dist="22860" dir="5400000" algn="tl" rotWithShape="0">
                    <a:srgbClr val="000000">
                      <a:alpha val="55000"/>
                    </a:srgbClr>
                  </a:outerShdw>
                </a:effectLst>
                <a:uLnTx/>
                <a:uFillTx/>
                <a:latin typeface="Verdana"/>
                <a:ea typeface="+mn-ea"/>
                <a:cs typeface="+mn-cs"/>
              </a:rPr>
            </a:br>
            <a:br>
              <a:rPr kumimoji="0" lang="pl-PL" sz="3600" b="1" i="0" u="none" strike="noStrike" kern="1200" cap="none" spc="0" normalizeH="0" baseline="0" noProof="0" dirty="0">
                <a:ln>
                  <a:noFill/>
                </a:ln>
                <a:solidFill>
                  <a:srgbClr val="F07F09">
                    <a:tint val="88000"/>
                    <a:satMod val="150000"/>
                  </a:srgbClr>
                </a:solidFill>
                <a:effectLst>
                  <a:outerShdw blurRad="53975" dist="22860" dir="5400000" algn="tl" rotWithShape="0">
                    <a:srgbClr val="000000">
                      <a:alpha val="55000"/>
                    </a:srgbClr>
                  </a:outerShdw>
                </a:effectLst>
                <a:uLnTx/>
                <a:uFillTx/>
                <a:latin typeface="Verdana"/>
                <a:ea typeface="+mn-ea"/>
                <a:cs typeface="+mn-cs"/>
              </a:rPr>
            </a:br>
            <a:r>
              <a:rPr kumimoji="0" lang="pl-PL" sz="2400" b="1" i="1" u="none" strike="noStrike" kern="1200" cap="none" spc="0" normalizeH="0" baseline="0" noProof="0" dirty="0">
                <a:ln>
                  <a:noFill/>
                </a:ln>
                <a:solidFill>
                  <a:prstClr val="black"/>
                </a:solidFill>
                <a:effectLst/>
                <a:uLnTx/>
                <a:uFillTx/>
                <a:latin typeface="Verdana"/>
                <a:ea typeface="+mn-ea"/>
                <a:cs typeface="+mn-cs"/>
              </a:rPr>
              <a:t>Zakup sprzętów:  Samochód ciężarowy MAN TGL,, Drabina KRAUSE, Zintegrowany system informatyczny, Komputer DELL, Laptop DELL, </a:t>
            </a:r>
            <a:br>
              <a:rPr kumimoji="0" lang="pl-PL" sz="2400" b="1" i="1" u="none" strike="noStrike" kern="1200" cap="none" spc="0" normalizeH="0" baseline="0" noProof="0" dirty="0">
                <a:ln>
                  <a:noFill/>
                </a:ln>
                <a:solidFill>
                  <a:prstClr val="black"/>
                </a:solidFill>
                <a:effectLst/>
                <a:uLnTx/>
                <a:uFillTx/>
                <a:latin typeface="Verdana"/>
                <a:ea typeface="+mn-ea"/>
                <a:cs typeface="+mn-cs"/>
              </a:rPr>
            </a:br>
            <a:r>
              <a:rPr kumimoji="0" lang="pl-PL" sz="2400" b="1" i="1" u="none" strike="noStrike" kern="1200" cap="none" spc="0" normalizeH="0" baseline="0" noProof="0" dirty="0">
                <a:ln>
                  <a:noFill/>
                </a:ln>
                <a:solidFill>
                  <a:prstClr val="black"/>
                </a:solidFill>
                <a:effectLst/>
                <a:uLnTx/>
                <a:uFillTx/>
                <a:latin typeface="Verdana"/>
                <a:ea typeface="+mn-ea"/>
                <a:cs typeface="+mn-cs"/>
              </a:rPr>
              <a:t>Zamiatarka </a:t>
            </a:r>
            <a:r>
              <a:rPr kumimoji="0" lang="pl-PL" sz="2400" b="1" i="1" u="none" strike="noStrike" kern="1200" cap="none" spc="0" normalizeH="0" baseline="0" noProof="0" dirty="0" err="1">
                <a:ln>
                  <a:noFill/>
                </a:ln>
                <a:solidFill>
                  <a:prstClr val="black"/>
                </a:solidFill>
                <a:effectLst/>
                <a:uLnTx/>
                <a:uFillTx/>
                <a:latin typeface="Verdana"/>
                <a:ea typeface="+mn-ea"/>
                <a:cs typeface="+mn-cs"/>
              </a:rPr>
              <a:t>Swingo</a:t>
            </a:r>
            <a:r>
              <a:rPr kumimoji="0" lang="pl-PL" sz="2400" b="1" i="1" u="none" strike="noStrike" kern="1200" cap="none" spc="0" normalizeH="0" baseline="0" noProof="0" dirty="0">
                <a:ln>
                  <a:noFill/>
                </a:ln>
                <a:solidFill>
                  <a:prstClr val="black"/>
                </a:solidFill>
                <a:effectLst/>
                <a:uLnTx/>
                <a:uFillTx/>
                <a:latin typeface="Verdana"/>
                <a:ea typeface="+mn-ea"/>
                <a:cs typeface="+mn-cs"/>
              </a:rPr>
              <a:t> 200</a:t>
            </a:r>
            <a:br>
              <a:rPr kumimoji="0" lang="pl-PL" sz="2400" b="1" i="1" u="none" strike="noStrike" kern="1200" cap="none" spc="0" normalizeH="0" baseline="0" noProof="0" dirty="0">
                <a:ln>
                  <a:noFill/>
                </a:ln>
                <a:solidFill>
                  <a:prstClr val="black"/>
                </a:solidFill>
                <a:effectLst/>
                <a:uLnTx/>
                <a:uFillTx/>
                <a:latin typeface="Verdana"/>
                <a:ea typeface="+mn-ea"/>
                <a:cs typeface="+mn-cs"/>
              </a:rPr>
            </a:br>
            <a:br>
              <a:rPr kumimoji="0" lang="pl-PL" sz="2400" b="1" i="1" u="none" strike="noStrike" kern="1200" cap="none" spc="0" normalizeH="0" baseline="0" noProof="0" dirty="0">
                <a:ln>
                  <a:noFill/>
                </a:ln>
                <a:solidFill>
                  <a:prstClr val="black"/>
                </a:solidFill>
                <a:effectLst/>
                <a:uLnTx/>
                <a:uFillTx/>
                <a:latin typeface="Verdana"/>
                <a:ea typeface="+mn-ea"/>
                <a:cs typeface="+mn-cs"/>
              </a:rPr>
            </a:br>
            <a:br>
              <a:rPr kumimoji="0" lang="pl-PL" sz="2400" b="1" i="1" u="none" strike="noStrike" kern="1200" cap="none" spc="0" normalizeH="0" baseline="0" noProof="0" dirty="0">
                <a:ln>
                  <a:noFill/>
                </a:ln>
                <a:solidFill>
                  <a:prstClr val="black"/>
                </a:solidFill>
                <a:effectLst/>
                <a:uLnTx/>
                <a:uFillTx/>
                <a:latin typeface="Verdana"/>
                <a:ea typeface="+mn-ea"/>
                <a:cs typeface="+mn-cs"/>
              </a:rPr>
            </a:br>
            <a:r>
              <a:rPr kumimoji="0" lang="pl-PL" sz="2400" b="0" i="1" u="none" strike="noStrike" kern="1200" cap="none" spc="0" normalizeH="0" baseline="0" noProof="0" dirty="0">
                <a:ln>
                  <a:noFill/>
                </a:ln>
                <a:solidFill>
                  <a:prstClr val="black"/>
                </a:solidFill>
                <a:effectLst/>
                <a:uLnTx/>
                <a:uFillTx/>
                <a:latin typeface="Verdana"/>
                <a:ea typeface="+mn-ea"/>
                <a:cs typeface="+mn-cs"/>
              </a:rPr>
              <a:t>                                  </a:t>
            </a:r>
            <a:r>
              <a:rPr kumimoji="0" lang="pl-PL" sz="1800" b="1" i="0" u="none" strike="noStrike" kern="1200" cap="none" spc="0" normalizeH="0" baseline="0" noProof="0" dirty="0">
                <a:ln>
                  <a:noFill/>
                </a:ln>
                <a:solidFill>
                  <a:prstClr val="black"/>
                </a:solidFill>
                <a:effectLst/>
                <a:uLnTx/>
                <a:uFillTx/>
                <a:latin typeface="Verdana"/>
                <a:ea typeface="+mn-ea"/>
                <a:cs typeface="+mn-cs"/>
              </a:rPr>
              <a:t>Koszt inwestycji:</a:t>
            </a:r>
            <a:br>
              <a:rPr kumimoji="0" lang="pl-PL" sz="1800" b="1" i="0" u="none" strike="noStrike" kern="1200" cap="none" spc="0" normalizeH="0" baseline="0" noProof="0" dirty="0">
                <a:ln>
                  <a:noFill/>
                </a:ln>
                <a:solidFill>
                  <a:prstClr val="black"/>
                </a:solidFill>
                <a:effectLst/>
                <a:uLnTx/>
                <a:uFillTx/>
                <a:latin typeface="Verdana"/>
                <a:ea typeface="+mn-ea"/>
                <a:cs typeface="+mn-cs"/>
              </a:rPr>
            </a:br>
            <a:r>
              <a:rPr kumimoji="0" lang="pl-PL" sz="1800" b="1" i="0" u="none" strike="noStrike" kern="1200" cap="none" spc="0" normalizeH="0" baseline="0" noProof="0" dirty="0">
                <a:ln>
                  <a:noFill/>
                </a:ln>
                <a:solidFill>
                  <a:prstClr val="black"/>
                </a:solidFill>
                <a:effectLst/>
                <a:uLnTx/>
                <a:uFillTx/>
                <a:latin typeface="Verdana"/>
                <a:ea typeface="+mn-ea"/>
                <a:cs typeface="+mn-cs"/>
              </a:rPr>
              <a:t>                                               485 438,38zł</a:t>
            </a:r>
            <a:endParaRPr kumimoji="0" lang="pl-PL" sz="1800" b="1" i="0" u="none" strike="noStrike" kern="1200" cap="none" spc="0" normalizeH="0" baseline="0" noProof="0" dirty="0">
              <a:ln>
                <a:noFill/>
              </a:ln>
              <a:solidFill>
                <a:prstClr val="black"/>
              </a:solidFill>
              <a:effectLst>
                <a:outerShdw blurRad="53975" dist="22860" dir="5400000" algn="tl" rotWithShape="0">
                  <a:srgbClr val="000000">
                    <a:alpha val="55000"/>
                  </a:srgbClr>
                </a:outerShdw>
              </a:effectLst>
              <a:uLnTx/>
              <a:uFillTx/>
              <a:latin typeface="Verdana"/>
              <a:ea typeface="+mn-ea"/>
              <a:cs typeface="+mn-cs"/>
            </a:endParaRPr>
          </a:p>
        </p:txBody>
      </p:sp>
    </p:spTree>
    <p:extLst>
      <p:ext uri="{BB962C8B-B14F-4D97-AF65-F5344CB8AC3E}">
        <p14:creationId xmlns:p14="http://schemas.microsoft.com/office/powerpoint/2010/main" val="17245639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71719-058D-4F2A-1A21-16E938D78293}"/>
            </a:ext>
          </a:extLst>
        </p:cNvPr>
        <p:cNvGrpSpPr/>
        <p:nvPr/>
      </p:nvGrpSpPr>
      <p:grpSpPr>
        <a:xfrm>
          <a:off x="0" y="0"/>
          <a:ext cx="0" cy="0"/>
          <a:chOff x="0" y="0"/>
          <a:chExt cx="0" cy="0"/>
        </a:xfrm>
      </p:grpSpPr>
      <p:sp>
        <p:nvSpPr>
          <p:cNvPr id="5" name="Symbol zastępczy zawartości 2">
            <a:extLst>
              <a:ext uri="{FF2B5EF4-FFF2-40B4-BE49-F238E27FC236}">
                <a16:creationId xmlns:a16="http://schemas.microsoft.com/office/drawing/2014/main" id="{4D8AAC53-D5D0-8E5D-F59A-14E91C9E078E}"/>
              </a:ext>
            </a:extLst>
          </p:cNvPr>
          <p:cNvSpPr txBox="1">
            <a:spLocks/>
          </p:cNvSpPr>
          <p:nvPr/>
        </p:nvSpPr>
        <p:spPr>
          <a:xfrm>
            <a:off x="502920" y="530352"/>
            <a:ext cx="8183880" cy="4187952"/>
          </a:xfrm>
          <a:prstGeom prst="rect">
            <a:avLst/>
          </a:prstGeom>
        </p:spPr>
        <p:txBody>
          <a:bodyPr vert="horz" lIns="182880" tIns="91440">
            <a:normAutofit/>
          </a:bodyPr>
          <a:lstStyle/>
          <a:p>
            <a:pPr marL="265176" marR="0" lvl="0" indent="-265176" algn="ctr" defTabSz="914400" rtl="0" eaLnBrk="1" fontAlgn="auto" latinLnBrk="0" hangingPunct="1">
              <a:lnSpc>
                <a:spcPct val="100000"/>
              </a:lnSpc>
              <a:spcBef>
                <a:spcPts val="250"/>
              </a:spcBef>
              <a:spcAft>
                <a:spcPts val="0"/>
              </a:spcAft>
              <a:buClr>
                <a:srgbClr val="F07F09"/>
              </a:buClr>
              <a:buSzPct val="80000"/>
              <a:buFont typeface="Wingdings 2"/>
              <a:buNone/>
              <a:tabLst/>
              <a:defRPr/>
            </a:pPr>
            <a:r>
              <a:rPr kumimoji="0" lang="pl-PL" sz="2800" b="0" i="0" u="none" strike="noStrike" kern="1200" cap="none" spc="0" normalizeH="0" baseline="0" noProof="0" dirty="0">
                <a:ln>
                  <a:noFill/>
                </a:ln>
                <a:solidFill>
                  <a:prstClr val="black"/>
                </a:solidFill>
                <a:effectLst/>
                <a:uLnTx/>
                <a:uFillTx/>
                <a:latin typeface="Verdana"/>
                <a:ea typeface="+mn-ea"/>
                <a:cs typeface="+mn-cs"/>
              </a:rPr>
              <a:t> </a:t>
            </a:r>
            <a:r>
              <a:rPr kumimoji="0" lang="pl-PL" sz="2800" b="1" i="1" u="none" strike="noStrike" kern="1200" cap="none" spc="0" normalizeH="0" baseline="0" noProof="0" dirty="0">
                <a:ln>
                  <a:noFill/>
                </a:ln>
                <a:solidFill>
                  <a:prstClr val="black"/>
                </a:solidFill>
                <a:effectLst/>
                <a:uLnTx/>
                <a:uFillTx/>
                <a:latin typeface="Verdana"/>
                <a:ea typeface="+mn-ea"/>
                <a:cs typeface="+mn-cs"/>
              </a:rPr>
              <a:t>Zakup samochodu </a:t>
            </a:r>
          </a:p>
          <a:p>
            <a:pPr marL="265176" marR="0" lvl="0" indent="-265176" algn="ctr" defTabSz="914400" rtl="0" eaLnBrk="1" fontAlgn="auto" latinLnBrk="0" hangingPunct="1">
              <a:lnSpc>
                <a:spcPct val="100000"/>
              </a:lnSpc>
              <a:spcBef>
                <a:spcPts val="250"/>
              </a:spcBef>
              <a:spcAft>
                <a:spcPts val="0"/>
              </a:spcAft>
              <a:buClr>
                <a:srgbClr val="F07F09"/>
              </a:buClr>
              <a:buSzPct val="80000"/>
              <a:buFont typeface="Wingdings 2"/>
              <a:buNone/>
              <a:tabLst/>
              <a:defRPr/>
            </a:pPr>
            <a:r>
              <a:rPr kumimoji="0" lang="pl-PL" sz="2800" b="1" i="1" u="none" strike="noStrike" kern="1200" cap="none" spc="0" normalizeH="0" baseline="0" noProof="0" dirty="0">
                <a:ln>
                  <a:noFill/>
                </a:ln>
                <a:solidFill>
                  <a:prstClr val="black"/>
                </a:solidFill>
                <a:effectLst/>
                <a:uLnTx/>
                <a:uFillTx/>
                <a:latin typeface="Verdana"/>
                <a:ea typeface="+mn-ea"/>
                <a:cs typeface="+mn-cs"/>
              </a:rPr>
              <a:t>MAN TGL 8.18 z </a:t>
            </a:r>
          </a:p>
          <a:p>
            <a:pPr marL="265176" marR="0" lvl="0" indent="-265176" algn="ctr" defTabSz="914400" rtl="0" eaLnBrk="1" fontAlgn="auto" latinLnBrk="0" hangingPunct="1">
              <a:lnSpc>
                <a:spcPct val="100000"/>
              </a:lnSpc>
              <a:spcBef>
                <a:spcPts val="250"/>
              </a:spcBef>
              <a:spcAft>
                <a:spcPts val="0"/>
              </a:spcAft>
              <a:buClr>
                <a:srgbClr val="F07F09"/>
              </a:buClr>
              <a:buSzPct val="80000"/>
              <a:buFont typeface="Wingdings 2"/>
              <a:buNone/>
              <a:tabLst/>
              <a:defRPr/>
            </a:pPr>
            <a:r>
              <a:rPr kumimoji="0" lang="pl-PL" sz="2800" b="1" i="1" u="none" strike="noStrike" kern="1200" cap="none" spc="0" normalizeH="0" baseline="0" noProof="0" dirty="0">
                <a:ln>
                  <a:noFill/>
                </a:ln>
                <a:solidFill>
                  <a:prstClr val="black"/>
                </a:solidFill>
                <a:effectLst/>
                <a:uLnTx/>
                <a:uFillTx/>
                <a:latin typeface="Verdana"/>
                <a:ea typeface="+mn-ea"/>
                <a:cs typeface="+mn-cs"/>
              </a:rPr>
              <a:t>windą załadowczą</a:t>
            </a:r>
          </a:p>
          <a:p>
            <a:pPr marL="265176" marR="0" lvl="0" indent="-265176" algn="ctr" defTabSz="914400" rtl="0" eaLnBrk="1" fontAlgn="auto" latinLnBrk="0" hangingPunct="1">
              <a:lnSpc>
                <a:spcPct val="100000"/>
              </a:lnSpc>
              <a:spcBef>
                <a:spcPts val="250"/>
              </a:spcBef>
              <a:spcAft>
                <a:spcPts val="0"/>
              </a:spcAft>
              <a:buClr>
                <a:srgbClr val="F07F09"/>
              </a:buClr>
              <a:buSzPct val="80000"/>
              <a:buFont typeface="Wingdings 2"/>
              <a:buNone/>
              <a:tabLst/>
              <a:defRPr/>
            </a:pPr>
            <a:endParaRPr kumimoji="0" lang="pl-PL" sz="2800" b="1" i="1" u="none" strike="noStrike" kern="1200" cap="none" spc="0" normalizeH="0" baseline="0" noProof="0" dirty="0">
              <a:ln>
                <a:noFill/>
              </a:ln>
              <a:solidFill>
                <a:prstClr val="black"/>
              </a:solidFill>
              <a:effectLst/>
              <a:uLnTx/>
              <a:uFillTx/>
              <a:latin typeface="Verdana"/>
              <a:ea typeface="+mn-ea"/>
              <a:cs typeface="+mn-cs"/>
            </a:endParaRPr>
          </a:p>
          <a:p>
            <a:pPr marL="265176" marR="0" lvl="0" indent="-265176" algn="ctr" defTabSz="914400" rtl="0" eaLnBrk="1" fontAlgn="auto" latinLnBrk="0" hangingPunct="1">
              <a:lnSpc>
                <a:spcPct val="100000"/>
              </a:lnSpc>
              <a:spcBef>
                <a:spcPts val="250"/>
              </a:spcBef>
              <a:spcAft>
                <a:spcPts val="0"/>
              </a:spcAft>
              <a:buClr>
                <a:srgbClr val="F07F09"/>
              </a:buClr>
              <a:buSzPct val="80000"/>
              <a:buFont typeface="Wingdings 2"/>
              <a:buNone/>
              <a:tabLst/>
              <a:defRPr/>
            </a:pPr>
            <a:endParaRPr kumimoji="0" lang="pl-PL" sz="2800" b="1" i="1" u="none" strike="noStrike" kern="1200" cap="none" spc="0" normalizeH="0" baseline="0" noProof="0" dirty="0">
              <a:ln>
                <a:noFill/>
              </a:ln>
              <a:solidFill>
                <a:prstClr val="black"/>
              </a:solidFill>
              <a:effectLst/>
              <a:uLnTx/>
              <a:uFillTx/>
              <a:latin typeface="Verdana"/>
              <a:ea typeface="+mn-ea"/>
              <a:cs typeface="+mn-cs"/>
            </a:endParaRPr>
          </a:p>
        </p:txBody>
      </p:sp>
      <p:sp>
        <p:nvSpPr>
          <p:cNvPr id="7" name="Prostokąt 6">
            <a:extLst>
              <a:ext uri="{FF2B5EF4-FFF2-40B4-BE49-F238E27FC236}">
                <a16:creationId xmlns:a16="http://schemas.microsoft.com/office/drawing/2014/main" id="{D155C856-4986-218D-EFE3-9201F94618CE}"/>
              </a:ext>
            </a:extLst>
          </p:cNvPr>
          <p:cNvSpPr/>
          <p:nvPr/>
        </p:nvSpPr>
        <p:spPr>
          <a:xfrm>
            <a:off x="5810085" y="4149080"/>
            <a:ext cx="287671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Verdana"/>
                <a:ea typeface="+mn-ea"/>
                <a:cs typeface="+mn-cs"/>
              </a:rPr>
              <a:t> Koszt inwestycji: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Verdana"/>
                <a:ea typeface="+mn-ea"/>
                <a:cs typeface="+mn-cs"/>
              </a:rPr>
              <a:t>50 000,00zł</a:t>
            </a:r>
            <a:endParaRPr kumimoji="0" lang="pl-PL" sz="18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8" name="Picture 3" descr="C:\Users\Michał\Desktop\strona zgkim\Artykuly\logo 2.jpg">
            <a:extLst>
              <a:ext uri="{FF2B5EF4-FFF2-40B4-BE49-F238E27FC236}">
                <a16:creationId xmlns:a16="http://schemas.microsoft.com/office/drawing/2014/main" id="{A5010A45-6CF8-D708-E75A-ECADD029C2B4}"/>
              </a:ext>
            </a:extLst>
          </p:cNvPr>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pic>
        <p:nvPicPr>
          <p:cNvPr id="2050" name="Picture 2" descr="C:\Users\Samsung\Desktop\PREZENTACJA 2018\man.jpg">
            <a:extLst>
              <a:ext uri="{FF2B5EF4-FFF2-40B4-BE49-F238E27FC236}">
                <a16:creationId xmlns:a16="http://schemas.microsoft.com/office/drawing/2014/main" id="{1137D41A-DC38-D616-71D0-BB214EEB42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317"/>
          <a:stretch/>
        </p:blipFill>
        <p:spPr bwMode="auto">
          <a:xfrm>
            <a:off x="507856" y="2132856"/>
            <a:ext cx="5302229" cy="3213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3278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46C3C-4351-F545-1299-CB9E85478EF5}"/>
            </a:ext>
          </a:extLst>
        </p:cNvPr>
        <p:cNvGrpSpPr/>
        <p:nvPr/>
      </p:nvGrpSpPr>
      <p:grpSpPr>
        <a:xfrm>
          <a:off x="0" y="0"/>
          <a:ext cx="0" cy="0"/>
          <a:chOff x="0" y="0"/>
          <a:chExt cx="0" cy="0"/>
        </a:xfrm>
      </p:grpSpPr>
      <p:sp>
        <p:nvSpPr>
          <p:cNvPr id="5" name="Symbol zastępczy zawartości 2">
            <a:extLst>
              <a:ext uri="{FF2B5EF4-FFF2-40B4-BE49-F238E27FC236}">
                <a16:creationId xmlns:a16="http://schemas.microsoft.com/office/drawing/2014/main" id="{B8D8B5A1-71FC-5D48-4CE6-2424D434D3B0}"/>
              </a:ext>
            </a:extLst>
          </p:cNvPr>
          <p:cNvSpPr txBox="1">
            <a:spLocks/>
          </p:cNvSpPr>
          <p:nvPr/>
        </p:nvSpPr>
        <p:spPr>
          <a:xfrm>
            <a:off x="502920" y="530352"/>
            <a:ext cx="8183880" cy="4187952"/>
          </a:xfrm>
          <a:prstGeom prst="rect">
            <a:avLst/>
          </a:prstGeom>
        </p:spPr>
        <p:txBody>
          <a:bodyPr vert="horz" lIns="182880" tIns="91440">
            <a:normAutofit/>
          </a:bodyPr>
          <a:lstStyle/>
          <a:p>
            <a:pPr marL="265176" marR="0" lvl="0" indent="-265176" algn="ctr" defTabSz="914400" rtl="0" eaLnBrk="1" fontAlgn="auto" latinLnBrk="0" hangingPunct="1">
              <a:lnSpc>
                <a:spcPct val="100000"/>
              </a:lnSpc>
              <a:spcBef>
                <a:spcPts val="250"/>
              </a:spcBef>
              <a:spcAft>
                <a:spcPts val="0"/>
              </a:spcAft>
              <a:buClr>
                <a:srgbClr val="F07F09"/>
              </a:buClr>
              <a:buSzPct val="80000"/>
              <a:buFont typeface="Wingdings 2"/>
              <a:buNone/>
              <a:tabLst/>
              <a:defRPr/>
            </a:pPr>
            <a:r>
              <a:rPr kumimoji="0" lang="pl-PL" sz="2800" b="0" i="0" u="none" strike="noStrike" kern="1200" cap="none" spc="0" normalizeH="0" baseline="0" noProof="0" dirty="0">
                <a:ln>
                  <a:noFill/>
                </a:ln>
                <a:solidFill>
                  <a:prstClr val="black"/>
                </a:solidFill>
                <a:effectLst/>
                <a:uLnTx/>
                <a:uFillTx/>
                <a:latin typeface="Verdana"/>
                <a:ea typeface="+mn-ea"/>
                <a:cs typeface="+mn-cs"/>
              </a:rPr>
              <a:t> </a:t>
            </a:r>
            <a:r>
              <a:rPr kumimoji="0" lang="pl-PL" sz="2800" b="1" i="1" u="none" strike="noStrike" kern="1200" cap="none" spc="0" normalizeH="0" baseline="0" noProof="0" dirty="0">
                <a:ln>
                  <a:noFill/>
                </a:ln>
                <a:solidFill>
                  <a:prstClr val="black"/>
                </a:solidFill>
                <a:effectLst/>
                <a:uLnTx/>
                <a:uFillTx/>
                <a:latin typeface="Verdana"/>
                <a:ea typeface="+mn-ea"/>
                <a:cs typeface="+mn-cs"/>
              </a:rPr>
              <a:t>Zakup zamiatarki </a:t>
            </a:r>
          </a:p>
          <a:p>
            <a:pPr marL="265176" marR="0" lvl="0" indent="-265176" algn="ctr" defTabSz="914400" rtl="0" eaLnBrk="1" fontAlgn="auto" latinLnBrk="0" hangingPunct="1">
              <a:lnSpc>
                <a:spcPct val="100000"/>
              </a:lnSpc>
              <a:spcBef>
                <a:spcPts val="250"/>
              </a:spcBef>
              <a:spcAft>
                <a:spcPts val="0"/>
              </a:spcAft>
              <a:buClr>
                <a:srgbClr val="F07F09"/>
              </a:buClr>
              <a:buSzPct val="80000"/>
              <a:buFont typeface="Wingdings 2"/>
              <a:buNone/>
              <a:tabLst/>
              <a:defRPr/>
            </a:pPr>
            <a:r>
              <a:rPr kumimoji="0" lang="pl-PL" sz="2800" b="1" i="1" u="none" strike="noStrike" kern="1200" cap="none" spc="0" normalizeH="0" baseline="0" noProof="0" dirty="0">
                <a:ln>
                  <a:noFill/>
                </a:ln>
                <a:solidFill>
                  <a:prstClr val="black"/>
                </a:solidFill>
                <a:effectLst/>
                <a:uLnTx/>
                <a:uFillTx/>
                <a:latin typeface="Verdana"/>
                <a:ea typeface="+mn-ea"/>
                <a:cs typeface="+mn-cs"/>
              </a:rPr>
              <a:t>Schmidt </a:t>
            </a:r>
            <a:r>
              <a:rPr kumimoji="0" lang="pl-PL" sz="2800" b="1" i="1" u="none" strike="noStrike" kern="1200" cap="none" spc="0" normalizeH="0" baseline="0" noProof="0" dirty="0" err="1">
                <a:ln>
                  <a:noFill/>
                </a:ln>
                <a:solidFill>
                  <a:prstClr val="black"/>
                </a:solidFill>
                <a:effectLst/>
                <a:uLnTx/>
                <a:uFillTx/>
                <a:latin typeface="Verdana"/>
                <a:ea typeface="+mn-ea"/>
                <a:cs typeface="+mn-cs"/>
              </a:rPr>
              <a:t>Swingo</a:t>
            </a:r>
            <a:r>
              <a:rPr kumimoji="0" lang="pl-PL" sz="2800" b="1" i="1" u="none" strike="noStrike" kern="1200" cap="none" spc="0" normalizeH="0" baseline="0" noProof="0" dirty="0">
                <a:ln>
                  <a:noFill/>
                </a:ln>
                <a:solidFill>
                  <a:prstClr val="black"/>
                </a:solidFill>
                <a:effectLst/>
                <a:uLnTx/>
                <a:uFillTx/>
                <a:latin typeface="Verdana"/>
                <a:ea typeface="+mn-ea"/>
                <a:cs typeface="+mn-cs"/>
              </a:rPr>
              <a:t> 200</a:t>
            </a:r>
          </a:p>
          <a:p>
            <a:pPr marL="265176" marR="0" lvl="0" indent="-265176" algn="ctr" defTabSz="914400" rtl="0" eaLnBrk="1" fontAlgn="auto" latinLnBrk="0" hangingPunct="1">
              <a:lnSpc>
                <a:spcPct val="100000"/>
              </a:lnSpc>
              <a:spcBef>
                <a:spcPts val="250"/>
              </a:spcBef>
              <a:spcAft>
                <a:spcPts val="0"/>
              </a:spcAft>
              <a:buClr>
                <a:srgbClr val="F07F09"/>
              </a:buClr>
              <a:buSzPct val="80000"/>
              <a:buFont typeface="Wingdings 2"/>
              <a:buNone/>
              <a:tabLst/>
              <a:defRPr/>
            </a:pPr>
            <a:endParaRPr kumimoji="0" lang="pl-PL" sz="2800" b="1" i="1" u="none" strike="noStrike" kern="1200" cap="none" spc="0" normalizeH="0" baseline="0" noProof="0" dirty="0">
              <a:ln>
                <a:noFill/>
              </a:ln>
              <a:solidFill>
                <a:prstClr val="black"/>
              </a:solidFill>
              <a:effectLst/>
              <a:uLnTx/>
              <a:uFillTx/>
              <a:latin typeface="Verdana"/>
              <a:ea typeface="+mn-ea"/>
              <a:cs typeface="+mn-cs"/>
            </a:endParaRPr>
          </a:p>
          <a:p>
            <a:pPr marL="265176" marR="0" lvl="0" indent="-265176" algn="ctr" defTabSz="914400" rtl="0" eaLnBrk="1" fontAlgn="auto" latinLnBrk="0" hangingPunct="1">
              <a:lnSpc>
                <a:spcPct val="100000"/>
              </a:lnSpc>
              <a:spcBef>
                <a:spcPts val="250"/>
              </a:spcBef>
              <a:spcAft>
                <a:spcPts val="0"/>
              </a:spcAft>
              <a:buClr>
                <a:srgbClr val="F07F09"/>
              </a:buClr>
              <a:buSzPct val="80000"/>
              <a:buFont typeface="Wingdings 2"/>
              <a:buNone/>
              <a:tabLst/>
              <a:defRPr/>
            </a:pPr>
            <a:endParaRPr kumimoji="0" lang="pl-PL" sz="2800" b="1" i="1" u="none" strike="noStrike" kern="1200" cap="none" spc="0" normalizeH="0" baseline="0" noProof="0" dirty="0">
              <a:ln>
                <a:noFill/>
              </a:ln>
              <a:solidFill>
                <a:prstClr val="black"/>
              </a:solidFill>
              <a:effectLst/>
              <a:uLnTx/>
              <a:uFillTx/>
              <a:latin typeface="Verdana"/>
              <a:ea typeface="+mn-ea"/>
              <a:cs typeface="+mn-cs"/>
            </a:endParaRPr>
          </a:p>
        </p:txBody>
      </p:sp>
      <p:sp>
        <p:nvSpPr>
          <p:cNvPr id="7" name="Prostokąt 6">
            <a:extLst>
              <a:ext uri="{FF2B5EF4-FFF2-40B4-BE49-F238E27FC236}">
                <a16:creationId xmlns:a16="http://schemas.microsoft.com/office/drawing/2014/main" id="{6EC77607-22AF-3A61-4A76-F230DC4DF4E3}"/>
              </a:ext>
            </a:extLst>
          </p:cNvPr>
          <p:cNvSpPr/>
          <p:nvPr/>
        </p:nvSpPr>
        <p:spPr>
          <a:xfrm>
            <a:off x="5810085" y="4149080"/>
            <a:ext cx="287671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Verdana"/>
                <a:ea typeface="+mn-ea"/>
                <a:cs typeface="+mn-cs"/>
              </a:rPr>
              <a:t> Koszt inwestycji: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Verdana"/>
                <a:ea typeface="+mn-ea"/>
                <a:cs typeface="+mn-cs"/>
              </a:rPr>
              <a:t>60 000,00zł</a:t>
            </a:r>
            <a:endParaRPr kumimoji="0" lang="pl-PL" sz="18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8" name="Picture 3" descr="C:\Users\Michał\Desktop\strona zgkim\Artykuly\logo 2.jpg">
            <a:extLst>
              <a:ext uri="{FF2B5EF4-FFF2-40B4-BE49-F238E27FC236}">
                <a16:creationId xmlns:a16="http://schemas.microsoft.com/office/drawing/2014/main" id="{F04EE928-1D6A-59C7-0169-D3324B723281}"/>
              </a:ext>
            </a:extLst>
          </p:cNvPr>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pic>
        <p:nvPicPr>
          <p:cNvPr id="3" name="Obraz 2">
            <a:extLst>
              <a:ext uri="{FF2B5EF4-FFF2-40B4-BE49-F238E27FC236}">
                <a16:creationId xmlns:a16="http://schemas.microsoft.com/office/drawing/2014/main" id="{E35E3BDC-F0D2-CA3A-00D8-FF16342DF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64" y="2531751"/>
            <a:ext cx="4848200" cy="3234658"/>
          </a:xfrm>
          <a:prstGeom prst="rect">
            <a:avLst/>
          </a:prstGeom>
        </p:spPr>
      </p:pic>
    </p:spTree>
    <p:extLst>
      <p:ext uri="{BB962C8B-B14F-4D97-AF65-F5344CB8AC3E}">
        <p14:creationId xmlns:p14="http://schemas.microsoft.com/office/powerpoint/2010/main" val="25518343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64506-2624-4CBA-3D37-70FAF319FE97}"/>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6D9BD22B-5255-BC88-38B8-33CA9E03FF6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6672"/>
            <a:ext cx="1225402" cy="117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rostokąt 4">
            <a:extLst>
              <a:ext uri="{FF2B5EF4-FFF2-40B4-BE49-F238E27FC236}">
                <a16:creationId xmlns:a16="http://schemas.microsoft.com/office/drawing/2014/main" id="{51022D89-7E07-264A-EFB1-CF036E32F955}"/>
              </a:ext>
            </a:extLst>
          </p:cNvPr>
          <p:cNvSpPr/>
          <p:nvPr/>
        </p:nvSpPr>
        <p:spPr>
          <a:xfrm>
            <a:off x="1835696" y="476672"/>
            <a:ext cx="604867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dirty="0">
                <a:ln>
                  <a:noFill/>
                </a:ln>
                <a:solidFill>
                  <a:prstClr val="black"/>
                </a:solidFill>
                <a:effectLst/>
                <a:uLnTx/>
                <a:uFillTx/>
                <a:latin typeface="Verdana"/>
                <a:ea typeface="+mn-ea"/>
                <a:cs typeface="+mn-cs"/>
              </a:rPr>
              <a:t>SPRZĘT BIUROWY I OPROGRAMOWANIE </a:t>
            </a:r>
          </a:p>
        </p:txBody>
      </p:sp>
      <p:sp>
        <p:nvSpPr>
          <p:cNvPr id="6" name="pole tekstowe 5">
            <a:extLst>
              <a:ext uri="{FF2B5EF4-FFF2-40B4-BE49-F238E27FC236}">
                <a16:creationId xmlns:a16="http://schemas.microsoft.com/office/drawing/2014/main" id="{EF36D7DE-0A88-73B9-7785-C8FB01F6DCE2}"/>
              </a:ext>
            </a:extLst>
          </p:cNvPr>
          <p:cNvSpPr txBox="1"/>
          <p:nvPr/>
        </p:nvSpPr>
        <p:spPr>
          <a:xfrm>
            <a:off x="5724128" y="4077072"/>
            <a:ext cx="295232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Verdana"/>
                <a:ea typeface="+mn-ea"/>
                <a:cs typeface="+mn-cs"/>
              </a:rPr>
              <a:t>  Koszt inwestycji: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1"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Verdana"/>
                <a:ea typeface="+mn-ea"/>
                <a:cs typeface="+mn-cs"/>
              </a:rPr>
              <a:t>        29 606,00 zł, w tym UP 19 600,00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4098" name="Picture 2" descr="D:\Zgkim\Zgromadzenie wspólników 2019\DELL KOMP.jpg">
            <a:extLst>
              <a:ext uri="{FF2B5EF4-FFF2-40B4-BE49-F238E27FC236}">
                <a16:creationId xmlns:a16="http://schemas.microsoft.com/office/drawing/2014/main" id="{8C539783-F526-D4A9-012C-937F9DF1C8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4377" y="1549611"/>
            <a:ext cx="2551599" cy="255159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Zgkim\Zgromadzenie wspólników 2019\dell laptop.jpg">
            <a:extLst>
              <a:ext uri="{FF2B5EF4-FFF2-40B4-BE49-F238E27FC236}">
                <a16:creationId xmlns:a16="http://schemas.microsoft.com/office/drawing/2014/main" id="{0BD5418E-7D8A-C6D5-BC9B-B393B19BBC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1916832"/>
            <a:ext cx="2514972" cy="251497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Zgkim\Zgromadzenie wspólników 2019\indeks.png">
            <a:extLst>
              <a:ext uri="{FF2B5EF4-FFF2-40B4-BE49-F238E27FC236}">
                <a16:creationId xmlns:a16="http://schemas.microsoft.com/office/drawing/2014/main" id="{666E23DD-3FCC-4175-5305-C1F0B33470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344" y="4365104"/>
            <a:ext cx="4405028"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6289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BA673-03B2-58B7-E4FA-C44A2E525464}"/>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3229E7A4-6035-12E2-0F6F-93D88940EE45}"/>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6672"/>
            <a:ext cx="1152128" cy="1106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ole tekstowe 4">
            <a:extLst>
              <a:ext uri="{FF2B5EF4-FFF2-40B4-BE49-F238E27FC236}">
                <a16:creationId xmlns:a16="http://schemas.microsoft.com/office/drawing/2014/main" id="{4A2551EC-2619-1EEE-62FE-272800ED9AA5}"/>
              </a:ext>
            </a:extLst>
          </p:cNvPr>
          <p:cNvSpPr txBox="1"/>
          <p:nvPr/>
        </p:nvSpPr>
        <p:spPr>
          <a:xfrm>
            <a:off x="5652120" y="3229012"/>
            <a:ext cx="29492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Verdana"/>
                <a:ea typeface="+mn-ea"/>
                <a:cs typeface="+mn-cs"/>
              </a:rPr>
              <a:t>Koszt inwestycji: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Verdana"/>
                <a:ea typeface="+mn-ea"/>
                <a:cs typeface="+mn-cs"/>
              </a:rPr>
              <a:t>6 000,00 zł</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1"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6" name="Prostokąt 5">
            <a:extLst>
              <a:ext uri="{FF2B5EF4-FFF2-40B4-BE49-F238E27FC236}">
                <a16:creationId xmlns:a16="http://schemas.microsoft.com/office/drawing/2014/main" id="{210CAA67-60B8-FA23-D6B4-F1A60E23ADA5}"/>
              </a:ext>
            </a:extLst>
          </p:cNvPr>
          <p:cNvSpPr/>
          <p:nvPr/>
        </p:nvSpPr>
        <p:spPr>
          <a:xfrm>
            <a:off x="1835696" y="722585"/>
            <a:ext cx="5472608"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dirty="0">
                <a:ln>
                  <a:noFill/>
                </a:ln>
                <a:solidFill>
                  <a:prstClr val="black"/>
                </a:solidFill>
                <a:effectLst/>
                <a:uLnTx/>
                <a:uFillTx/>
                <a:latin typeface="Verdana"/>
                <a:ea typeface="+mn-ea"/>
                <a:cs typeface="+mn-cs"/>
              </a:rPr>
              <a:t>Pług odśnieżny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dirty="0">
                <a:ln>
                  <a:noFill/>
                </a:ln>
                <a:solidFill>
                  <a:prstClr val="black"/>
                </a:solidFill>
                <a:effectLst/>
                <a:uLnTx/>
                <a:uFillTx/>
                <a:latin typeface="Verdana"/>
                <a:ea typeface="+mn-ea"/>
                <a:cs typeface="+mn-cs"/>
              </a:rPr>
              <a:t>2021</a:t>
            </a:r>
          </a:p>
        </p:txBody>
      </p:sp>
      <p:pic>
        <p:nvPicPr>
          <p:cNvPr id="2" name="Picture 2" descr="D:\Zgkim\Zgromadzenie wspólników 2021\plug-odsniezny-.jpg">
            <a:extLst>
              <a:ext uri="{FF2B5EF4-FFF2-40B4-BE49-F238E27FC236}">
                <a16:creationId xmlns:a16="http://schemas.microsoft.com/office/drawing/2014/main" id="{687C9993-4831-D9EC-A976-2DC7E913F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84" y="2132856"/>
            <a:ext cx="4247704" cy="3185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7715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553E0-E748-024A-82F5-08D7AF51C3B9}"/>
            </a:ext>
          </a:extLst>
        </p:cNvPr>
        <p:cNvGrpSpPr/>
        <p:nvPr/>
      </p:nvGrpSpPr>
      <p:grpSpPr>
        <a:xfrm>
          <a:off x="0" y="0"/>
          <a:ext cx="0" cy="0"/>
          <a:chOff x="0" y="0"/>
          <a:chExt cx="0" cy="0"/>
        </a:xfrm>
      </p:grpSpPr>
      <p:pic>
        <p:nvPicPr>
          <p:cNvPr id="4" name="Picture 3" descr="C:\Users\Michał\Desktop\strona zgkim\Artykuly\logo 2.jpg">
            <a:extLst>
              <a:ext uri="{FF2B5EF4-FFF2-40B4-BE49-F238E27FC236}">
                <a16:creationId xmlns:a16="http://schemas.microsoft.com/office/drawing/2014/main" id="{E5DBCA1D-5A1C-560E-4A49-8EC8709D15F3}"/>
              </a:ext>
            </a:extLst>
          </p:cNvPr>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sp>
        <p:nvSpPr>
          <p:cNvPr id="6" name="Tytuł 1">
            <a:extLst>
              <a:ext uri="{FF2B5EF4-FFF2-40B4-BE49-F238E27FC236}">
                <a16:creationId xmlns:a16="http://schemas.microsoft.com/office/drawing/2014/main" id="{110F46F6-DEFB-1AC7-2B8B-F23C6624FECB}"/>
              </a:ext>
            </a:extLst>
          </p:cNvPr>
          <p:cNvSpPr txBox="1">
            <a:spLocks/>
          </p:cNvSpPr>
          <p:nvPr/>
        </p:nvSpPr>
        <p:spPr>
          <a:xfrm>
            <a:off x="502920" y="404664"/>
            <a:ext cx="8183880" cy="5256584"/>
          </a:xfrm>
          <a:prstGeom prst="rect">
            <a:avLst/>
          </a:prstGeom>
        </p:spPr>
        <p:txBody>
          <a:bodyPr vert="horz" anchor="b">
            <a:normAutofit/>
          </a:bodyPr>
          <a:lstStyle/>
          <a:p>
            <a:pPr algn="ctr">
              <a:spcBef>
                <a:spcPct val="0"/>
              </a:spcBef>
              <a:defRPr/>
            </a:pPr>
            <a:r>
              <a:rPr lang="pl-PL" sz="3600" b="1" dirty="0">
                <a:solidFill>
                  <a:srgbClr val="F07F09">
                    <a:tint val="88000"/>
                    <a:satMod val="150000"/>
                  </a:srgbClr>
                </a:solidFill>
                <a:effectLst>
                  <a:outerShdw blurRad="53975" dist="22860" dir="5400000" algn="tl" rotWithShape="0">
                    <a:srgbClr val="000000">
                      <a:alpha val="55000"/>
                    </a:srgbClr>
                  </a:outerShdw>
                </a:effectLst>
              </a:rPr>
              <a:t>Wyposażenie w sprzęt</a:t>
            </a:r>
            <a:br>
              <a:rPr lang="pl-PL" sz="3600" b="1" dirty="0">
                <a:solidFill>
                  <a:srgbClr val="F07F09">
                    <a:tint val="88000"/>
                    <a:satMod val="150000"/>
                  </a:srgbClr>
                </a:solidFill>
                <a:effectLst>
                  <a:outerShdw blurRad="53975" dist="22860" dir="5400000" algn="tl" rotWithShape="0">
                    <a:srgbClr val="000000">
                      <a:alpha val="55000"/>
                    </a:srgbClr>
                  </a:outerShdw>
                </a:effectLst>
              </a:rPr>
            </a:br>
            <a:r>
              <a:rPr lang="pl-PL" sz="3600" b="1" dirty="0">
                <a:solidFill>
                  <a:srgbClr val="F07F09">
                    <a:tint val="88000"/>
                    <a:satMod val="150000"/>
                  </a:srgbClr>
                </a:solidFill>
                <a:effectLst>
                  <a:outerShdw blurRad="53975" dist="22860" dir="5400000" algn="tl" rotWithShape="0">
                    <a:srgbClr val="000000">
                      <a:alpha val="55000"/>
                    </a:srgbClr>
                  </a:outerShdw>
                </a:effectLst>
              </a:rPr>
              <a:t>w 2022r</a:t>
            </a:r>
            <a:br>
              <a:rPr lang="pl-PL" sz="3600" b="1" dirty="0">
                <a:solidFill>
                  <a:srgbClr val="F07F09">
                    <a:tint val="88000"/>
                    <a:satMod val="150000"/>
                  </a:srgbClr>
                </a:solidFill>
                <a:effectLst>
                  <a:outerShdw blurRad="53975" dist="22860" dir="5400000" algn="tl" rotWithShape="0">
                    <a:srgbClr val="000000">
                      <a:alpha val="55000"/>
                    </a:srgbClr>
                  </a:outerShdw>
                </a:effectLst>
              </a:rPr>
            </a:br>
            <a:br>
              <a:rPr lang="pl-PL" sz="3600" b="1" dirty="0">
                <a:solidFill>
                  <a:srgbClr val="F07F09">
                    <a:tint val="88000"/>
                    <a:satMod val="150000"/>
                  </a:srgbClr>
                </a:solidFill>
                <a:effectLst>
                  <a:outerShdw blurRad="53975" dist="22860" dir="5400000" algn="tl" rotWithShape="0">
                    <a:srgbClr val="000000">
                      <a:alpha val="55000"/>
                    </a:srgbClr>
                  </a:outerShdw>
                </a:effectLst>
              </a:rPr>
            </a:br>
            <a:r>
              <a:rPr lang="pl-PL" sz="2400" b="1" i="1" dirty="0">
                <a:solidFill>
                  <a:prstClr val="black"/>
                </a:solidFill>
              </a:rPr>
              <a:t>Zakup </a:t>
            </a:r>
            <a:r>
              <a:rPr lang="pl-PL" sz="2400" b="1" i="1" dirty="0" err="1">
                <a:solidFill>
                  <a:prstClr val="black"/>
                </a:solidFill>
              </a:rPr>
              <a:t>sprzętów:Samochód</a:t>
            </a:r>
            <a:r>
              <a:rPr lang="pl-PL" sz="2400" b="1" i="1" dirty="0">
                <a:solidFill>
                  <a:prstClr val="black"/>
                </a:solidFill>
              </a:rPr>
              <a:t> ciężarowy MAN  HDS, </a:t>
            </a:r>
            <a:r>
              <a:rPr lang="pl-PL" sz="2400" b="1" i="1" dirty="0" err="1">
                <a:solidFill>
                  <a:prstClr val="black"/>
                </a:solidFill>
              </a:rPr>
              <a:t>Zageszczarka</a:t>
            </a:r>
            <a:r>
              <a:rPr lang="pl-PL" sz="2400" b="1" i="1" dirty="0">
                <a:solidFill>
                  <a:prstClr val="black"/>
                </a:solidFill>
              </a:rPr>
              <a:t> </a:t>
            </a:r>
            <a:r>
              <a:rPr lang="pl-PL" sz="2400" b="1" i="1" dirty="0" err="1">
                <a:solidFill>
                  <a:prstClr val="black"/>
                </a:solidFill>
              </a:rPr>
              <a:t>Lumag</a:t>
            </a:r>
            <a:r>
              <a:rPr lang="pl-PL" sz="2400" b="1" i="1" dirty="0">
                <a:solidFill>
                  <a:prstClr val="black"/>
                </a:solidFill>
              </a:rPr>
              <a:t> RP300HPCA, Volkswagen POLO, </a:t>
            </a:r>
            <a:r>
              <a:rPr lang="pl-PL" sz="2400" b="1" i="1" dirty="0" err="1">
                <a:solidFill>
                  <a:prstClr val="black"/>
                </a:solidFill>
              </a:rPr>
              <a:t>zawiesie</a:t>
            </a:r>
            <a:r>
              <a:rPr lang="pl-PL" sz="2400" b="1" i="1" dirty="0">
                <a:solidFill>
                  <a:prstClr val="black"/>
                </a:solidFill>
              </a:rPr>
              <a:t> łańcuchy</a:t>
            </a:r>
            <a:br>
              <a:rPr lang="pl-PL" sz="2400" b="1" i="1" dirty="0">
                <a:solidFill>
                  <a:prstClr val="black"/>
                </a:solidFill>
              </a:rPr>
            </a:br>
            <a:br>
              <a:rPr lang="pl-PL" sz="2400" b="1" i="1" dirty="0">
                <a:solidFill>
                  <a:prstClr val="black"/>
                </a:solidFill>
              </a:rPr>
            </a:br>
            <a:br>
              <a:rPr lang="pl-PL" sz="2400" b="1" i="1" dirty="0">
                <a:solidFill>
                  <a:prstClr val="black"/>
                </a:solidFill>
              </a:rPr>
            </a:br>
            <a:br>
              <a:rPr lang="pl-PL" sz="2400" b="1" i="1" dirty="0">
                <a:solidFill>
                  <a:prstClr val="black"/>
                </a:solidFill>
              </a:rPr>
            </a:br>
            <a:r>
              <a:rPr lang="pl-PL" sz="2400" i="1" dirty="0">
                <a:solidFill>
                  <a:prstClr val="black"/>
                </a:solidFill>
              </a:rPr>
              <a:t>                                  </a:t>
            </a:r>
            <a:r>
              <a:rPr lang="pl-PL" b="1" dirty="0">
                <a:solidFill>
                  <a:prstClr val="black"/>
                </a:solidFill>
              </a:rPr>
              <a:t>Koszt inwestycji:</a:t>
            </a:r>
            <a:br>
              <a:rPr lang="pl-PL" b="1" dirty="0">
                <a:solidFill>
                  <a:prstClr val="black"/>
                </a:solidFill>
              </a:rPr>
            </a:br>
            <a:r>
              <a:rPr lang="pl-PL" b="1" dirty="0">
                <a:solidFill>
                  <a:prstClr val="black"/>
                </a:solidFill>
              </a:rPr>
              <a:t>                                               410 944,00zł</a:t>
            </a:r>
            <a:endParaRPr lang="pl-PL" b="1" dirty="0">
              <a:solidFill>
                <a:prstClr val="black"/>
              </a:solidFill>
              <a:effectLst>
                <a:outerShdw blurRad="53975" dist="22860" dir="5400000" algn="tl" rotWithShape="0">
                  <a:srgbClr val="000000">
                    <a:alpha val="55000"/>
                  </a:srgbClr>
                </a:outerShdw>
              </a:effectLst>
            </a:endParaRPr>
          </a:p>
        </p:txBody>
      </p:sp>
    </p:spTree>
    <p:extLst>
      <p:ext uri="{BB962C8B-B14F-4D97-AF65-F5344CB8AC3E}">
        <p14:creationId xmlns:p14="http://schemas.microsoft.com/office/powerpoint/2010/main" val="18508133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D5C4C-D792-BD7C-2072-5362C867C032}"/>
            </a:ext>
          </a:extLst>
        </p:cNvPr>
        <p:cNvGrpSpPr/>
        <p:nvPr/>
      </p:nvGrpSpPr>
      <p:grpSpPr>
        <a:xfrm>
          <a:off x="0" y="0"/>
          <a:ext cx="0" cy="0"/>
          <a:chOff x="0" y="0"/>
          <a:chExt cx="0" cy="0"/>
        </a:xfrm>
      </p:grpSpPr>
      <p:pic>
        <p:nvPicPr>
          <p:cNvPr id="5" name="Picture 3" descr="C:\Users\Michał\Desktop\strona zgkim\Artykuly\logo 2.jpg">
            <a:extLst>
              <a:ext uri="{FF2B5EF4-FFF2-40B4-BE49-F238E27FC236}">
                <a16:creationId xmlns:a16="http://schemas.microsoft.com/office/drawing/2014/main" id="{77471339-2131-F875-359A-EBC77DA79628}"/>
              </a:ext>
            </a:extLst>
          </p:cNvPr>
          <p:cNvPicPr>
            <a:picLocks noChangeAspect="1" noChangeArrowheads="1"/>
          </p:cNvPicPr>
          <p:nvPr/>
        </p:nvPicPr>
        <p:blipFill>
          <a:blip r:embed="rId2" cstate="print"/>
          <a:srcRect/>
          <a:stretch>
            <a:fillRect/>
          </a:stretch>
        </p:blipFill>
        <p:spPr bwMode="auto">
          <a:xfrm>
            <a:off x="395536" y="404664"/>
            <a:ext cx="1008112" cy="968187"/>
          </a:xfrm>
          <a:prstGeom prst="rect">
            <a:avLst/>
          </a:prstGeom>
          <a:noFill/>
        </p:spPr>
      </p:pic>
      <p:sp>
        <p:nvSpPr>
          <p:cNvPr id="6" name="pole tekstowe 5">
            <a:extLst>
              <a:ext uri="{FF2B5EF4-FFF2-40B4-BE49-F238E27FC236}">
                <a16:creationId xmlns:a16="http://schemas.microsoft.com/office/drawing/2014/main" id="{8BE01C54-16AD-C865-F7F8-55C3817BA486}"/>
              </a:ext>
            </a:extLst>
          </p:cNvPr>
          <p:cNvSpPr txBox="1"/>
          <p:nvPr/>
        </p:nvSpPr>
        <p:spPr>
          <a:xfrm>
            <a:off x="1403648" y="514544"/>
            <a:ext cx="7128792" cy="1384995"/>
          </a:xfrm>
          <a:prstGeom prst="rect">
            <a:avLst/>
          </a:prstGeom>
          <a:noFill/>
        </p:spPr>
        <p:txBody>
          <a:bodyPr wrap="square" rtlCol="0">
            <a:spAutoFit/>
          </a:bodyPr>
          <a:lstStyle/>
          <a:p>
            <a:pPr algn="ctr"/>
            <a:r>
              <a:rPr lang="pl-PL" sz="2800" b="1" dirty="0">
                <a:solidFill>
                  <a:prstClr val="black"/>
                </a:solidFill>
              </a:rPr>
              <a:t>Zakup samochodu ciężarowego MAN HDS </a:t>
            </a:r>
          </a:p>
          <a:p>
            <a:pPr algn="ctr"/>
            <a:r>
              <a:rPr lang="pl-PL" sz="2800" b="1" dirty="0">
                <a:solidFill>
                  <a:prstClr val="black"/>
                </a:solidFill>
              </a:rPr>
              <a:t>2022</a:t>
            </a:r>
          </a:p>
        </p:txBody>
      </p:sp>
      <p:sp>
        <p:nvSpPr>
          <p:cNvPr id="8" name="pole tekstowe 7">
            <a:extLst>
              <a:ext uri="{FF2B5EF4-FFF2-40B4-BE49-F238E27FC236}">
                <a16:creationId xmlns:a16="http://schemas.microsoft.com/office/drawing/2014/main" id="{F26203C5-D7F8-567E-33AF-F9676231FC12}"/>
              </a:ext>
            </a:extLst>
          </p:cNvPr>
          <p:cNvSpPr txBox="1"/>
          <p:nvPr/>
        </p:nvSpPr>
        <p:spPr>
          <a:xfrm>
            <a:off x="5220072" y="4293096"/>
            <a:ext cx="3096344" cy="646331"/>
          </a:xfrm>
          <a:prstGeom prst="rect">
            <a:avLst/>
          </a:prstGeom>
          <a:noFill/>
        </p:spPr>
        <p:txBody>
          <a:bodyPr wrap="square" rtlCol="0">
            <a:spAutoFit/>
          </a:bodyPr>
          <a:lstStyle/>
          <a:p>
            <a:pPr algn="ctr"/>
            <a:r>
              <a:rPr lang="pl-PL" b="1" dirty="0">
                <a:solidFill>
                  <a:prstClr val="black"/>
                </a:solidFill>
              </a:rPr>
              <a:t>Koszt inwestycji:</a:t>
            </a:r>
          </a:p>
          <a:p>
            <a:pPr algn="ctr"/>
            <a:r>
              <a:rPr lang="pl-PL" b="1" dirty="0">
                <a:solidFill>
                  <a:prstClr val="black"/>
                </a:solidFill>
              </a:rPr>
              <a:t>314 880,00zł</a:t>
            </a:r>
          </a:p>
        </p:txBody>
      </p:sp>
      <p:pic>
        <p:nvPicPr>
          <p:cNvPr id="4" name="Obraz 3">
            <a:extLst>
              <a:ext uri="{FF2B5EF4-FFF2-40B4-BE49-F238E27FC236}">
                <a16:creationId xmlns:a16="http://schemas.microsoft.com/office/drawing/2014/main" id="{1030BBA3-9C2A-80C3-E514-8CBE04428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15" y="2152600"/>
            <a:ext cx="5084057" cy="3076600"/>
          </a:xfrm>
          <a:prstGeom prst="rect">
            <a:avLst/>
          </a:prstGeom>
        </p:spPr>
      </p:pic>
    </p:spTree>
    <p:extLst>
      <p:ext uri="{BB962C8B-B14F-4D97-AF65-F5344CB8AC3E}">
        <p14:creationId xmlns:p14="http://schemas.microsoft.com/office/powerpoint/2010/main" val="145789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6126-0EFE-19AF-7F5D-441F74C9E86B}"/>
            </a:ext>
          </a:extLst>
        </p:cNvPr>
        <p:cNvGrpSpPr/>
        <p:nvPr/>
      </p:nvGrpSpPr>
      <p:grpSpPr>
        <a:xfrm>
          <a:off x="0" y="0"/>
          <a:ext cx="0" cy="0"/>
          <a:chOff x="0" y="0"/>
          <a:chExt cx="0" cy="0"/>
        </a:xfrm>
      </p:grpSpPr>
      <p:pic>
        <p:nvPicPr>
          <p:cNvPr id="5" name="Picture 3" descr="C:\Users\Michał\Desktop\strona zgkim\Artykuly\logo 2.jpg">
            <a:extLst>
              <a:ext uri="{FF2B5EF4-FFF2-40B4-BE49-F238E27FC236}">
                <a16:creationId xmlns:a16="http://schemas.microsoft.com/office/drawing/2014/main" id="{8DEFA8BC-3A66-0512-C892-9B210499F734}"/>
              </a:ext>
            </a:extLst>
          </p:cNvPr>
          <p:cNvPicPr>
            <a:picLocks noChangeAspect="1" noChangeArrowheads="1"/>
          </p:cNvPicPr>
          <p:nvPr/>
        </p:nvPicPr>
        <p:blipFill>
          <a:blip r:embed="rId2" cstate="print"/>
          <a:srcRect/>
          <a:stretch>
            <a:fillRect/>
          </a:stretch>
        </p:blipFill>
        <p:spPr bwMode="auto">
          <a:xfrm>
            <a:off x="395536" y="404664"/>
            <a:ext cx="1008112" cy="968187"/>
          </a:xfrm>
          <a:prstGeom prst="rect">
            <a:avLst/>
          </a:prstGeom>
          <a:noFill/>
        </p:spPr>
      </p:pic>
      <p:sp>
        <p:nvSpPr>
          <p:cNvPr id="6" name="pole tekstowe 5">
            <a:extLst>
              <a:ext uri="{FF2B5EF4-FFF2-40B4-BE49-F238E27FC236}">
                <a16:creationId xmlns:a16="http://schemas.microsoft.com/office/drawing/2014/main" id="{35A4B5E4-3703-075A-25AD-BA86F670C0B6}"/>
              </a:ext>
            </a:extLst>
          </p:cNvPr>
          <p:cNvSpPr txBox="1"/>
          <p:nvPr/>
        </p:nvSpPr>
        <p:spPr>
          <a:xfrm>
            <a:off x="1403648" y="514544"/>
            <a:ext cx="7128792" cy="954107"/>
          </a:xfrm>
          <a:prstGeom prst="rect">
            <a:avLst/>
          </a:prstGeom>
          <a:noFill/>
        </p:spPr>
        <p:txBody>
          <a:bodyPr wrap="square" rtlCol="0">
            <a:spAutoFit/>
          </a:bodyPr>
          <a:lstStyle/>
          <a:p>
            <a:pPr algn="ctr"/>
            <a:r>
              <a:rPr lang="pl-PL" sz="2800" b="1" dirty="0">
                <a:solidFill>
                  <a:prstClr val="black"/>
                </a:solidFill>
              </a:rPr>
              <a:t>Zakup </a:t>
            </a:r>
            <a:r>
              <a:rPr lang="pl-PL" sz="2800" b="1" dirty="0" err="1">
                <a:solidFill>
                  <a:prstClr val="black"/>
                </a:solidFill>
              </a:rPr>
              <a:t>zagęczarki</a:t>
            </a:r>
            <a:r>
              <a:rPr lang="pl-PL" sz="2800" b="1" dirty="0">
                <a:solidFill>
                  <a:prstClr val="black"/>
                </a:solidFill>
              </a:rPr>
              <a:t> LUMAG RP300 2022</a:t>
            </a:r>
          </a:p>
        </p:txBody>
      </p:sp>
      <p:sp>
        <p:nvSpPr>
          <p:cNvPr id="8" name="pole tekstowe 7">
            <a:extLst>
              <a:ext uri="{FF2B5EF4-FFF2-40B4-BE49-F238E27FC236}">
                <a16:creationId xmlns:a16="http://schemas.microsoft.com/office/drawing/2014/main" id="{C180B389-4209-8980-C0DD-5EB2D07E0E77}"/>
              </a:ext>
            </a:extLst>
          </p:cNvPr>
          <p:cNvSpPr txBox="1"/>
          <p:nvPr/>
        </p:nvSpPr>
        <p:spPr>
          <a:xfrm>
            <a:off x="5220072" y="4293096"/>
            <a:ext cx="3096344" cy="646331"/>
          </a:xfrm>
          <a:prstGeom prst="rect">
            <a:avLst/>
          </a:prstGeom>
          <a:noFill/>
        </p:spPr>
        <p:txBody>
          <a:bodyPr wrap="square" rtlCol="0">
            <a:spAutoFit/>
          </a:bodyPr>
          <a:lstStyle/>
          <a:p>
            <a:pPr algn="ctr"/>
            <a:r>
              <a:rPr lang="pl-PL" b="1" dirty="0">
                <a:solidFill>
                  <a:prstClr val="black"/>
                </a:solidFill>
              </a:rPr>
              <a:t>Koszt inwestycji:</a:t>
            </a:r>
          </a:p>
          <a:p>
            <a:pPr algn="ctr"/>
            <a:r>
              <a:rPr lang="pl-PL" b="1" dirty="0">
                <a:solidFill>
                  <a:prstClr val="black"/>
                </a:solidFill>
              </a:rPr>
              <a:t>7 316,26 zł</a:t>
            </a:r>
          </a:p>
        </p:txBody>
      </p:sp>
      <p:pic>
        <p:nvPicPr>
          <p:cNvPr id="4" name="Obraz 3">
            <a:extLst>
              <a:ext uri="{FF2B5EF4-FFF2-40B4-BE49-F238E27FC236}">
                <a16:creationId xmlns:a16="http://schemas.microsoft.com/office/drawing/2014/main" id="{0C2E1D05-D9A7-7348-A78F-863756BD8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884230"/>
            <a:ext cx="3672408" cy="3822643"/>
          </a:xfrm>
          <a:prstGeom prst="rect">
            <a:avLst/>
          </a:prstGeom>
        </p:spPr>
      </p:pic>
    </p:spTree>
    <p:extLst>
      <p:ext uri="{BB962C8B-B14F-4D97-AF65-F5344CB8AC3E}">
        <p14:creationId xmlns:p14="http://schemas.microsoft.com/office/powerpoint/2010/main" val="6113361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8B7D4-7B4F-049D-F7DA-131BAD1FBA9B}"/>
            </a:ext>
          </a:extLst>
        </p:cNvPr>
        <p:cNvGrpSpPr/>
        <p:nvPr/>
      </p:nvGrpSpPr>
      <p:grpSpPr>
        <a:xfrm>
          <a:off x="0" y="0"/>
          <a:ext cx="0" cy="0"/>
          <a:chOff x="0" y="0"/>
          <a:chExt cx="0" cy="0"/>
        </a:xfrm>
      </p:grpSpPr>
      <p:pic>
        <p:nvPicPr>
          <p:cNvPr id="5" name="Picture 3" descr="C:\Users\Michał\Desktop\strona zgkim\Artykuly\logo 2.jpg">
            <a:extLst>
              <a:ext uri="{FF2B5EF4-FFF2-40B4-BE49-F238E27FC236}">
                <a16:creationId xmlns:a16="http://schemas.microsoft.com/office/drawing/2014/main" id="{E20A31F8-6BEA-EAA9-6D97-CA03F1ED73BC}"/>
              </a:ext>
            </a:extLst>
          </p:cNvPr>
          <p:cNvPicPr>
            <a:picLocks noChangeAspect="1" noChangeArrowheads="1"/>
          </p:cNvPicPr>
          <p:nvPr/>
        </p:nvPicPr>
        <p:blipFill>
          <a:blip r:embed="rId2" cstate="print"/>
          <a:srcRect/>
          <a:stretch>
            <a:fillRect/>
          </a:stretch>
        </p:blipFill>
        <p:spPr bwMode="auto">
          <a:xfrm>
            <a:off x="395536" y="404664"/>
            <a:ext cx="1008112" cy="968187"/>
          </a:xfrm>
          <a:prstGeom prst="rect">
            <a:avLst/>
          </a:prstGeom>
          <a:noFill/>
        </p:spPr>
      </p:pic>
      <p:sp>
        <p:nvSpPr>
          <p:cNvPr id="6" name="pole tekstowe 5">
            <a:extLst>
              <a:ext uri="{FF2B5EF4-FFF2-40B4-BE49-F238E27FC236}">
                <a16:creationId xmlns:a16="http://schemas.microsoft.com/office/drawing/2014/main" id="{310B7472-65E4-EBC5-899C-4DC53265EE31}"/>
              </a:ext>
            </a:extLst>
          </p:cNvPr>
          <p:cNvSpPr txBox="1"/>
          <p:nvPr/>
        </p:nvSpPr>
        <p:spPr>
          <a:xfrm>
            <a:off x="1403648" y="514544"/>
            <a:ext cx="7128792" cy="954107"/>
          </a:xfrm>
          <a:prstGeom prst="rect">
            <a:avLst/>
          </a:prstGeom>
          <a:noFill/>
        </p:spPr>
        <p:txBody>
          <a:bodyPr wrap="square" rtlCol="0">
            <a:spAutoFit/>
          </a:bodyPr>
          <a:lstStyle/>
          <a:p>
            <a:pPr algn="ctr"/>
            <a:r>
              <a:rPr lang="pl-PL" sz="2800" b="1" dirty="0">
                <a:solidFill>
                  <a:prstClr val="black"/>
                </a:solidFill>
              </a:rPr>
              <a:t>Zakup Volkswagen Polo </a:t>
            </a:r>
          </a:p>
          <a:p>
            <a:pPr algn="ctr"/>
            <a:r>
              <a:rPr lang="pl-PL" sz="2800" b="1" dirty="0">
                <a:solidFill>
                  <a:prstClr val="black"/>
                </a:solidFill>
              </a:rPr>
              <a:t>2022</a:t>
            </a:r>
          </a:p>
        </p:txBody>
      </p:sp>
      <p:sp>
        <p:nvSpPr>
          <p:cNvPr id="8" name="pole tekstowe 7">
            <a:extLst>
              <a:ext uri="{FF2B5EF4-FFF2-40B4-BE49-F238E27FC236}">
                <a16:creationId xmlns:a16="http://schemas.microsoft.com/office/drawing/2014/main" id="{516F06BC-BAB0-69F6-B82C-CB3B1567821D}"/>
              </a:ext>
            </a:extLst>
          </p:cNvPr>
          <p:cNvSpPr txBox="1"/>
          <p:nvPr/>
        </p:nvSpPr>
        <p:spPr>
          <a:xfrm>
            <a:off x="5220072" y="4293096"/>
            <a:ext cx="3096344" cy="646331"/>
          </a:xfrm>
          <a:prstGeom prst="rect">
            <a:avLst/>
          </a:prstGeom>
          <a:noFill/>
        </p:spPr>
        <p:txBody>
          <a:bodyPr wrap="square" rtlCol="0">
            <a:spAutoFit/>
          </a:bodyPr>
          <a:lstStyle/>
          <a:p>
            <a:pPr algn="ctr"/>
            <a:r>
              <a:rPr lang="pl-PL" b="1" dirty="0">
                <a:solidFill>
                  <a:prstClr val="black"/>
                </a:solidFill>
              </a:rPr>
              <a:t>Koszt inwestycji:</a:t>
            </a:r>
          </a:p>
          <a:p>
            <a:pPr algn="ctr"/>
            <a:r>
              <a:rPr lang="pl-PL" b="1" dirty="0">
                <a:solidFill>
                  <a:prstClr val="black"/>
                </a:solidFill>
              </a:rPr>
              <a:t>3 500,00 zł</a:t>
            </a:r>
          </a:p>
        </p:txBody>
      </p:sp>
      <p:pic>
        <p:nvPicPr>
          <p:cNvPr id="4" name="Obraz 3">
            <a:extLst>
              <a:ext uri="{FF2B5EF4-FFF2-40B4-BE49-F238E27FC236}">
                <a16:creationId xmlns:a16="http://schemas.microsoft.com/office/drawing/2014/main" id="{E478ECFD-2E43-9E5A-DB7C-D9FA5D097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328" y="2036795"/>
            <a:ext cx="4860032" cy="3645024"/>
          </a:xfrm>
          <a:prstGeom prst="rect">
            <a:avLst/>
          </a:prstGeom>
        </p:spPr>
      </p:pic>
    </p:spTree>
    <p:extLst>
      <p:ext uri="{BB962C8B-B14F-4D97-AF65-F5344CB8AC3E}">
        <p14:creationId xmlns:p14="http://schemas.microsoft.com/office/powerpoint/2010/main" val="17797458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B4617-4F2D-D552-014A-5C39F42BC719}"/>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B95F034F-CFE6-9329-32EE-6F4F61E6B1D1}"/>
              </a:ext>
            </a:extLst>
          </p:cNvPr>
          <p:cNvSpPr>
            <a:spLocks noGrp="1"/>
          </p:cNvSpPr>
          <p:nvPr>
            <p:ph type="title"/>
          </p:nvPr>
        </p:nvSpPr>
        <p:spPr>
          <a:xfrm>
            <a:off x="395536" y="476672"/>
            <a:ext cx="8183880" cy="1368152"/>
          </a:xfrm>
        </p:spPr>
        <p:txBody>
          <a:bodyPr>
            <a:normAutofit/>
          </a:bodyPr>
          <a:lstStyle/>
          <a:p>
            <a:pPr algn="ctr"/>
            <a:r>
              <a:rPr lang="pl-PL" dirty="0" err="1">
                <a:solidFill>
                  <a:schemeClr val="tx1"/>
                </a:solidFill>
              </a:rPr>
              <a:t>Zawiesie</a:t>
            </a:r>
            <a:r>
              <a:rPr lang="pl-PL" dirty="0">
                <a:solidFill>
                  <a:schemeClr val="tx1"/>
                </a:solidFill>
              </a:rPr>
              <a:t> łańcuchowe</a:t>
            </a:r>
            <a:br>
              <a:rPr lang="pl-PL" dirty="0">
                <a:solidFill>
                  <a:schemeClr val="tx1"/>
                </a:solidFill>
              </a:rPr>
            </a:br>
            <a:r>
              <a:rPr lang="pl-PL" dirty="0">
                <a:solidFill>
                  <a:schemeClr val="tx1"/>
                </a:solidFill>
              </a:rPr>
              <a:t>2022</a:t>
            </a:r>
          </a:p>
        </p:txBody>
      </p:sp>
      <p:sp>
        <p:nvSpPr>
          <p:cNvPr id="4" name="pole tekstowe 3">
            <a:extLst>
              <a:ext uri="{FF2B5EF4-FFF2-40B4-BE49-F238E27FC236}">
                <a16:creationId xmlns:a16="http://schemas.microsoft.com/office/drawing/2014/main" id="{7AC3690E-33B0-510B-334A-272543B17D8E}"/>
              </a:ext>
            </a:extLst>
          </p:cNvPr>
          <p:cNvSpPr txBox="1"/>
          <p:nvPr/>
        </p:nvSpPr>
        <p:spPr>
          <a:xfrm>
            <a:off x="4932040" y="4753716"/>
            <a:ext cx="3744416" cy="646331"/>
          </a:xfrm>
          <a:prstGeom prst="rect">
            <a:avLst/>
          </a:prstGeom>
          <a:noFill/>
        </p:spPr>
        <p:txBody>
          <a:bodyPr wrap="square" rtlCol="0">
            <a:spAutoFit/>
          </a:bodyPr>
          <a:lstStyle/>
          <a:p>
            <a:pPr algn="ctr"/>
            <a:r>
              <a:rPr lang="pl-PL" b="1" dirty="0">
                <a:solidFill>
                  <a:prstClr val="black"/>
                </a:solidFill>
              </a:rPr>
              <a:t>Koszt inwestycji:</a:t>
            </a:r>
          </a:p>
          <a:p>
            <a:pPr algn="ctr"/>
            <a:r>
              <a:rPr lang="pl-PL" b="1" dirty="0">
                <a:solidFill>
                  <a:prstClr val="black"/>
                </a:solidFill>
              </a:rPr>
              <a:t>1 830,00 zł</a:t>
            </a:r>
          </a:p>
        </p:txBody>
      </p:sp>
      <p:pic>
        <p:nvPicPr>
          <p:cNvPr id="7" name="Picture 3" descr="C:\Users\Michał\Desktop\strona zgkim\Artykuly\logo 2.jpg">
            <a:extLst>
              <a:ext uri="{FF2B5EF4-FFF2-40B4-BE49-F238E27FC236}">
                <a16:creationId xmlns:a16="http://schemas.microsoft.com/office/drawing/2014/main" id="{3F289AEA-F363-0777-6F9A-C64156437983}"/>
              </a:ext>
            </a:extLst>
          </p:cNvPr>
          <p:cNvPicPr>
            <a:picLocks noChangeAspect="1" noChangeArrowheads="1"/>
          </p:cNvPicPr>
          <p:nvPr/>
        </p:nvPicPr>
        <p:blipFill>
          <a:blip r:embed="rId2" cstate="print"/>
          <a:srcRect/>
          <a:stretch>
            <a:fillRect/>
          </a:stretch>
        </p:blipFill>
        <p:spPr bwMode="auto">
          <a:xfrm>
            <a:off x="475251" y="379401"/>
            <a:ext cx="1224135" cy="1175655"/>
          </a:xfrm>
          <a:prstGeom prst="rect">
            <a:avLst/>
          </a:prstGeom>
          <a:noFill/>
        </p:spPr>
      </p:pic>
      <p:pic>
        <p:nvPicPr>
          <p:cNvPr id="5" name="Obraz 4">
            <a:extLst>
              <a:ext uri="{FF2B5EF4-FFF2-40B4-BE49-F238E27FC236}">
                <a16:creationId xmlns:a16="http://schemas.microsoft.com/office/drawing/2014/main" id="{97559ED3-6A00-B81B-E678-A8DA673BF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947580"/>
            <a:ext cx="3810000" cy="3810000"/>
          </a:xfrm>
          <a:prstGeom prst="rect">
            <a:avLst/>
          </a:prstGeom>
        </p:spPr>
      </p:pic>
    </p:spTree>
    <p:extLst>
      <p:ext uri="{BB962C8B-B14F-4D97-AF65-F5344CB8AC3E}">
        <p14:creationId xmlns:p14="http://schemas.microsoft.com/office/powerpoint/2010/main" val="2928256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Michał\Desktop\prezentacj prezes\Dworcowa.jpg"/>
          <p:cNvPicPr>
            <a:picLocks noChangeAspect="1" noChangeArrowheads="1"/>
          </p:cNvPicPr>
          <p:nvPr/>
        </p:nvPicPr>
        <p:blipFill>
          <a:blip r:embed="rId2" cstate="print"/>
          <a:srcRect/>
          <a:stretch>
            <a:fillRect/>
          </a:stretch>
        </p:blipFill>
        <p:spPr bwMode="auto">
          <a:xfrm>
            <a:off x="755576" y="2060848"/>
            <a:ext cx="7200799" cy="3024336"/>
          </a:xfrm>
          <a:prstGeom prst="rect">
            <a:avLst/>
          </a:prstGeom>
          <a:noFill/>
        </p:spPr>
      </p:pic>
      <p:sp>
        <p:nvSpPr>
          <p:cNvPr id="3" name="Symbol zastępczy zawartości 2"/>
          <p:cNvSpPr>
            <a:spLocks noGrp="1"/>
          </p:cNvSpPr>
          <p:nvPr>
            <p:ph idx="1"/>
          </p:nvPr>
        </p:nvSpPr>
        <p:spPr>
          <a:xfrm>
            <a:off x="502920" y="530352"/>
            <a:ext cx="8183880" cy="5346920"/>
          </a:xfrm>
        </p:spPr>
        <p:txBody>
          <a:bodyPr/>
          <a:lstStyle/>
          <a:p>
            <a:pPr algn="ctr">
              <a:buNone/>
            </a:pPr>
            <a:r>
              <a:rPr lang="pl-PL" b="1" i="1" dirty="0"/>
              <a:t>Wymiana sieci wodociągowej </a:t>
            </a:r>
          </a:p>
          <a:p>
            <a:pPr algn="ctr">
              <a:buNone/>
            </a:pPr>
            <a:r>
              <a:rPr lang="pl-PL" b="1" i="1" dirty="0"/>
              <a:t>ul. Dworcowa </a:t>
            </a:r>
          </a:p>
          <a:p>
            <a:pPr>
              <a:buNone/>
            </a:pPr>
            <a:r>
              <a:rPr lang="pl-PL" b="1" i="1" dirty="0"/>
              <a:t>długość remontowanego odcinka 40m</a:t>
            </a:r>
          </a:p>
          <a:p>
            <a:pPr algn="ctr">
              <a:buNone/>
            </a:pPr>
            <a:r>
              <a:rPr lang="pl-PL" b="1" i="1" dirty="0"/>
              <a:t>2013</a:t>
            </a:r>
          </a:p>
          <a:p>
            <a:pPr algn="ctr">
              <a:buNone/>
            </a:pPr>
            <a:endParaRPr lang="pl-PL" b="1" i="1" dirty="0"/>
          </a:p>
          <a:p>
            <a:pPr algn="ctr">
              <a:buNone/>
            </a:pPr>
            <a:endParaRPr lang="pl-PL" b="1" i="1" dirty="0"/>
          </a:p>
          <a:p>
            <a:pPr algn="ctr">
              <a:buNone/>
            </a:pPr>
            <a:endParaRPr lang="pl-PL" b="1" i="1" dirty="0"/>
          </a:p>
          <a:p>
            <a:pPr algn="ctr">
              <a:buNone/>
            </a:pPr>
            <a:endParaRPr lang="pl-PL" dirty="0"/>
          </a:p>
          <a:p>
            <a:pPr algn="ctr">
              <a:buNone/>
            </a:pPr>
            <a:r>
              <a:rPr lang="pl-PL" b="1" i="1" dirty="0"/>
              <a:t>   </a:t>
            </a:r>
            <a:r>
              <a:rPr lang="pl-PL" sz="1800" dirty="0"/>
              <a:t>                          </a:t>
            </a:r>
          </a:p>
          <a:p>
            <a:pPr algn="ctr">
              <a:buNone/>
            </a:pPr>
            <a:endParaRPr lang="pl-PL" sz="1800" dirty="0"/>
          </a:p>
          <a:p>
            <a:pPr algn="ctr">
              <a:buNone/>
            </a:pPr>
            <a:r>
              <a:rPr lang="pl-PL" sz="1800" b="1" dirty="0"/>
              <a:t>                                                      Koszt inwestycji:</a:t>
            </a:r>
          </a:p>
          <a:p>
            <a:pPr algn="ctr">
              <a:buNone/>
            </a:pPr>
            <a:r>
              <a:rPr lang="pl-PL" sz="1800" b="1" dirty="0"/>
              <a:t>                                                     14 000,00 zł</a:t>
            </a:r>
          </a:p>
        </p:txBody>
      </p:sp>
      <p:pic>
        <p:nvPicPr>
          <p:cNvPr id="4" name="Picture 3" descr="C:\Users\Michał\Desktop\strona zgkim\Artykuly\logo 2.jpg"/>
          <p:cNvPicPr>
            <a:picLocks noChangeAspect="1" noChangeArrowheads="1"/>
          </p:cNvPicPr>
          <p:nvPr/>
        </p:nvPicPr>
        <p:blipFill>
          <a:blip r:embed="rId3" cstate="print"/>
          <a:srcRect/>
          <a:stretch>
            <a:fillRect/>
          </a:stretch>
        </p:blipFill>
        <p:spPr bwMode="auto">
          <a:xfrm>
            <a:off x="395536" y="404664"/>
            <a:ext cx="1224135" cy="1175655"/>
          </a:xfrm>
          <a:prstGeom prst="rect">
            <a:avLst/>
          </a:prstGeom>
          <a:noFill/>
        </p:spPr>
      </p:pic>
    </p:spTree>
    <p:extLst>
      <p:ext uri="{BB962C8B-B14F-4D97-AF65-F5344CB8AC3E}">
        <p14:creationId xmlns:p14="http://schemas.microsoft.com/office/powerpoint/2010/main" val="16501737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ichał\Desktop\prezentacj prezes\belownica.jpg"/>
          <p:cNvPicPr>
            <a:picLocks noChangeAspect="1" noChangeArrowheads="1"/>
          </p:cNvPicPr>
          <p:nvPr/>
        </p:nvPicPr>
        <p:blipFill>
          <a:blip r:embed="rId2" cstate="print"/>
          <a:srcRect/>
          <a:stretch>
            <a:fillRect/>
          </a:stretch>
        </p:blipFill>
        <p:spPr bwMode="auto">
          <a:xfrm>
            <a:off x="3965166" y="2946843"/>
            <a:ext cx="1738908" cy="2692503"/>
          </a:xfrm>
          <a:prstGeom prst="rect">
            <a:avLst/>
          </a:prstGeom>
          <a:noFill/>
        </p:spPr>
      </p:pic>
      <p:sp>
        <p:nvSpPr>
          <p:cNvPr id="2" name="Tytuł 1"/>
          <p:cNvSpPr>
            <a:spLocks noGrp="1"/>
          </p:cNvSpPr>
          <p:nvPr>
            <p:ph type="title"/>
          </p:nvPr>
        </p:nvSpPr>
        <p:spPr>
          <a:xfrm>
            <a:off x="899592" y="404663"/>
            <a:ext cx="7679824" cy="1979349"/>
          </a:xfrm>
        </p:spPr>
        <p:txBody>
          <a:bodyPr>
            <a:normAutofit fontScale="90000"/>
          </a:bodyPr>
          <a:lstStyle/>
          <a:p>
            <a:pPr algn="ctr"/>
            <a:br>
              <a:rPr lang="pl-PL" dirty="0">
                <a:solidFill>
                  <a:schemeClr val="tx1"/>
                </a:solidFill>
              </a:rPr>
            </a:br>
            <a:br>
              <a:rPr lang="pl-PL" dirty="0">
                <a:solidFill>
                  <a:schemeClr val="tx1"/>
                </a:solidFill>
              </a:rPr>
            </a:br>
            <a:r>
              <a:rPr lang="pl-PL" dirty="0">
                <a:solidFill>
                  <a:schemeClr val="accent1"/>
                </a:solidFill>
              </a:rPr>
              <a:t>Utworzenie i wyposażenie </a:t>
            </a:r>
            <a:br>
              <a:rPr lang="pl-PL" dirty="0">
                <a:solidFill>
                  <a:schemeClr val="accent1"/>
                </a:solidFill>
              </a:rPr>
            </a:br>
            <a:r>
              <a:rPr lang="pl-PL" dirty="0">
                <a:solidFill>
                  <a:schemeClr val="accent1"/>
                </a:solidFill>
              </a:rPr>
              <a:t>Punkt Selektywnej </a:t>
            </a:r>
            <a:br>
              <a:rPr lang="pl-PL" dirty="0">
                <a:solidFill>
                  <a:schemeClr val="accent1"/>
                </a:solidFill>
              </a:rPr>
            </a:br>
            <a:r>
              <a:rPr lang="pl-PL" dirty="0">
                <a:solidFill>
                  <a:schemeClr val="accent1"/>
                </a:solidFill>
              </a:rPr>
              <a:t>Zbiórki Odpadów</a:t>
            </a:r>
            <a:br>
              <a:rPr lang="pl-PL" dirty="0">
                <a:solidFill>
                  <a:schemeClr val="accent1"/>
                </a:solidFill>
              </a:rPr>
            </a:br>
            <a:r>
              <a:rPr lang="pl-PL" dirty="0">
                <a:solidFill>
                  <a:schemeClr val="tx1"/>
                </a:solidFill>
              </a:rPr>
              <a:t>2013</a:t>
            </a:r>
          </a:p>
        </p:txBody>
      </p:sp>
      <p:sp>
        <p:nvSpPr>
          <p:cNvPr id="5" name="pole tekstowe 4"/>
          <p:cNvSpPr txBox="1"/>
          <p:nvPr/>
        </p:nvSpPr>
        <p:spPr>
          <a:xfrm>
            <a:off x="5580112" y="2384013"/>
            <a:ext cx="3024336" cy="646331"/>
          </a:xfrm>
          <a:prstGeom prst="rect">
            <a:avLst/>
          </a:prstGeom>
          <a:noFill/>
        </p:spPr>
        <p:txBody>
          <a:bodyPr wrap="square" rtlCol="0">
            <a:spAutoFit/>
          </a:bodyPr>
          <a:lstStyle/>
          <a:p>
            <a:pPr algn="ctr"/>
            <a:r>
              <a:rPr lang="pl-PL" dirty="0"/>
              <a:t>Koszt inwestycji:      150 000,00 zł </a:t>
            </a:r>
          </a:p>
        </p:txBody>
      </p:sp>
      <p:sp>
        <p:nvSpPr>
          <p:cNvPr id="6" name="pole tekstowe 5"/>
          <p:cNvSpPr txBox="1"/>
          <p:nvPr/>
        </p:nvSpPr>
        <p:spPr>
          <a:xfrm>
            <a:off x="6100118" y="3255589"/>
            <a:ext cx="2232248" cy="646331"/>
          </a:xfrm>
          <a:prstGeom prst="rect">
            <a:avLst/>
          </a:prstGeom>
          <a:noFill/>
        </p:spPr>
        <p:txBody>
          <a:bodyPr wrap="square" rtlCol="0">
            <a:spAutoFit/>
          </a:bodyPr>
          <a:lstStyle/>
          <a:p>
            <a:pPr algn="ctr"/>
            <a:r>
              <a:rPr lang="pl-PL" dirty="0"/>
              <a:t>Udział Gminy: </a:t>
            </a:r>
          </a:p>
          <a:p>
            <a:pPr algn="ctr"/>
            <a:r>
              <a:rPr lang="pl-PL" dirty="0"/>
              <a:t>73 000,00 zł</a:t>
            </a:r>
          </a:p>
        </p:txBody>
      </p:sp>
      <p:pic>
        <p:nvPicPr>
          <p:cNvPr id="7" name="Obraz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0118" y="3467872"/>
            <a:ext cx="188163" cy="221763"/>
          </a:xfrm>
          <a:prstGeom prst="rect">
            <a:avLst/>
          </a:prstGeom>
        </p:spPr>
      </p:pic>
      <p:sp>
        <p:nvSpPr>
          <p:cNvPr id="8" name="pole tekstowe 7"/>
          <p:cNvSpPr txBox="1"/>
          <p:nvPr/>
        </p:nvSpPr>
        <p:spPr>
          <a:xfrm>
            <a:off x="5956102" y="4268190"/>
            <a:ext cx="2520280" cy="646331"/>
          </a:xfrm>
          <a:prstGeom prst="rect">
            <a:avLst/>
          </a:prstGeom>
          <a:noFill/>
        </p:spPr>
        <p:txBody>
          <a:bodyPr wrap="square" rtlCol="0">
            <a:spAutoFit/>
          </a:bodyPr>
          <a:lstStyle/>
          <a:p>
            <a:pPr algn="ctr"/>
            <a:r>
              <a:rPr lang="pl-PL" dirty="0"/>
              <a:t>Udział Spółki:</a:t>
            </a:r>
          </a:p>
          <a:p>
            <a:pPr algn="ctr"/>
            <a:r>
              <a:rPr lang="pl-PL" dirty="0"/>
              <a:t>77 000,00 zł</a:t>
            </a:r>
          </a:p>
        </p:txBody>
      </p:sp>
      <p:pic>
        <p:nvPicPr>
          <p:cNvPr id="10" name="Picture 3" descr="C:\Users\Michał\Desktop\strona zgkim\Artykuly\logo 2.jpg"/>
          <p:cNvPicPr>
            <a:picLocks noChangeAspect="1" noChangeArrowheads="1"/>
          </p:cNvPicPr>
          <p:nvPr/>
        </p:nvPicPr>
        <p:blipFill>
          <a:blip r:embed="rId4" cstate="print"/>
          <a:srcRect/>
          <a:stretch>
            <a:fillRect/>
          </a:stretch>
        </p:blipFill>
        <p:spPr bwMode="auto">
          <a:xfrm>
            <a:off x="6020414" y="4493733"/>
            <a:ext cx="267867" cy="257258"/>
          </a:xfrm>
          <a:prstGeom prst="rect">
            <a:avLst/>
          </a:prstGeom>
          <a:noFill/>
        </p:spPr>
      </p:pic>
      <p:sp>
        <p:nvSpPr>
          <p:cNvPr id="39938" name="AutoShape 2" descr="Znalezione obrazy dla zapytania pszok kcyn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39940" name="AutoShape 4" descr="Znalezione obrazy dla zapytania pszok kcyn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39941" name="Picture 5" descr="C:\Users\Michał\Desktop\prezentacj prezes\pszok.jpg"/>
          <p:cNvPicPr>
            <a:picLocks noChangeAspect="1" noChangeArrowheads="1"/>
          </p:cNvPicPr>
          <p:nvPr/>
        </p:nvPicPr>
        <p:blipFill>
          <a:blip r:embed="rId5" cstate="print"/>
          <a:srcRect/>
          <a:stretch>
            <a:fillRect/>
          </a:stretch>
        </p:blipFill>
        <p:spPr bwMode="auto">
          <a:xfrm>
            <a:off x="382462" y="3255589"/>
            <a:ext cx="3514949" cy="2638916"/>
          </a:xfrm>
          <a:prstGeom prst="rect">
            <a:avLst/>
          </a:prstGeom>
          <a:noFill/>
        </p:spPr>
      </p:pic>
      <p:pic>
        <p:nvPicPr>
          <p:cNvPr id="12" name="Picture 3" descr="C:\Users\Michał\Desktop\strona zgkim\Artykuly\logo 2.jpg"/>
          <p:cNvPicPr>
            <a:picLocks noChangeAspect="1" noChangeArrowheads="1"/>
          </p:cNvPicPr>
          <p:nvPr/>
        </p:nvPicPr>
        <p:blipFill>
          <a:blip r:embed="rId6"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40855534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771700" y="548680"/>
            <a:ext cx="6048672" cy="1815882"/>
          </a:xfrm>
          <a:prstGeom prst="rect">
            <a:avLst/>
          </a:prstGeom>
          <a:noFill/>
        </p:spPr>
        <p:txBody>
          <a:bodyPr wrap="square" rtlCol="0">
            <a:spAutoFit/>
          </a:bodyPr>
          <a:lstStyle/>
          <a:p>
            <a:pPr algn="ctr"/>
            <a:r>
              <a:rPr lang="pl-PL" sz="2800" b="1" i="1" dirty="0">
                <a:solidFill>
                  <a:schemeClr val="accent1"/>
                </a:solidFill>
              </a:rPr>
              <a:t>Modernizacja Punktu Selektywnej Zbiórki Odpadów Komunalnych</a:t>
            </a:r>
          </a:p>
          <a:p>
            <a:pPr algn="ctr"/>
            <a:r>
              <a:rPr lang="pl-PL" sz="2800" b="1" i="1" dirty="0"/>
              <a:t>2018</a:t>
            </a:r>
            <a:r>
              <a:rPr lang="pl-PL" sz="2800" b="1" i="1" dirty="0">
                <a:solidFill>
                  <a:schemeClr val="accent1"/>
                </a:solidFill>
              </a:rPr>
              <a:t> </a:t>
            </a:r>
          </a:p>
        </p:txBody>
      </p:sp>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467543" y="476641"/>
            <a:ext cx="1224135" cy="1175655"/>
          </a:xfrm>
          <a:prstGeom prst="rect">
            <a:avLst/>
          </a:prstGeom>
          <a:noFill/>
        </p:spPr>
      </p:pic>
      <p:pic>
        <p:nvPicPr>
          <p:cNvPr id="1026" name="Picture 2" descr="C:\Users\Samsung\Desktop\PREZENTACJA 2018\PSZOK\20190520_1245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735" y="2364562"/>
            <a:ext cx="7812359" cy="3799581"/>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p:cNvSpPr/>
          <p:nvPr/>
        </p:nvSpPr>
        <p:spPr>
          <a:xfrm>
            <a:off x="680486" y="4409817"/>
            <a:ext cx="7716689" cy="1754326"/>
          </a:xfrm>
          <a:prstGeom prst="rect">
            <a:avLst/>
          </a:prstGeom>
        </p:spPr>
        <p:txBody>
          <a:bodyPr wrap="square">
            <a:spAutoFit/>
          </a:bodyPr>
          <a:lstStyle/>
          <a:p>
            <a:r>
              <a:rPr lang="pl-PL" b="1" i="1" dirty="0">
                <a:solidFill>
                  <a:schemeClr val="bg1"/>
                </a:solidFill>
              </a:rPr>
              <a:t>Ładowarka czołowa JCB, Palety PE, Pojemniki plastikowe PE, Beczki PE, </a:t>
            </a:r>
            <a:r>
              <a:rPr lang="pl-PL" b="1" i="1" dirty="0" err="1">
                <a:solidFill>
                  <a:schemeClr val="bg1"/>
                </a:solidFill>
              </a:rPr>
              <a:t>Skrzyniopaleta</a:t>
            </a:r>
            <a:r>
              <a:rPr lang="pl-PL" b="1" i="1" dirty="0">
                <a:solidFill>
                  <a:schemeClr val="bg1"/>
                </a:solidFill>
              </a:rPr>
              <a:t>,, Ogrodzenie, Komputer przenośny DELL i urządzenie wielofunkcyjne BROTHER, Oprogramowanie UNISOFT, Oświetlenie, Monitoring, Waga najazdowa, Wózek paletowy, Komputer przenośny DELL</a:t>
            </a:r>
            <a:endParaRPr lang="pl-PL" dirty="0">
              <a:solidFill>
                <a:schemeClr val="bg1"/>
              </a:solidFill>
            </a:endParaRPr>
          </a:p>
        </p:txBody>
      </p:sp>
    </p:spTree>
    <p:extLst>
      <p:ext uri="{BB962C8B-B14F-4D97-AF65-F5344CB8AC3E}">
        <p14:creationId xmlns:p14="http://schemas.microsoft.com/office/powerpoint/2010/main" val="23627915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marL="0" indent="0" algn="ctr">
              <a:buNone/>
            </a:pPr>
            <a:r>
              <a:rPr lang="pl-PL" b="1" dirty="0"/>
              <a:t>ZAKUP ŁADOWARKI </a:t>
            </a:r>
          </a:p>
          <a:p>
            <a:pPr marL="0" indent="0" algn="ctr">
              <a:buNone/>
            </a:pPr>
            <a:r>
              <a:rPr lang="pl-PL" b="1" dirty="0"/>
              <a:t>TELESKOPOWEJ </a:t>
            </a:r>
          </a:p>
          <a:p>
            <a:pPr marL="0" indent="0" algn="ctr">
              <a:buNone/>
            </a:pPr>
            <a:r>
              <a:rPr lang="pl-PL" b="1" dirty="0"/>
              <a:t>TH JCB 520-40 </a:t>
            </a:r>
          </a:p>
          <a:p>
            <a:pPr marL="0" indent="0">
              <a:buNone/>
            </a:pPr>
            <a:endParaRPr lang="pl-PL" dirty="0"/>
          </a:p>
        </p:txBody>
      </p:sp>
      <p:pic>
        <p:nvPicPr>
          <p:cNvPr id="4"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pic>
        <p:nvPicPr>
          <p:cNvPr id="3074" name="Picture 2" descr="C:\Users\Samsung\Desktop\PREZENTACJA 2018\jcb-520-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379" y="2243778"/>
            <a:ext cx="5671797" cy="3633494"/>
          </a:xfrm>
          <a:prstGeom prst="rect">
            <a:avLst/>
          </a:prstGeom>
          <a:noFill/>
          <a:extLst>
            <a:ext uri="{909E8E84-426E-40DD-AFC4-6F175D3DCCD1}">
              <a14:hiddenFill xmlns:a14="http://schemas.microsoft.com/office/drawing/2010/main">
                <a:solidFill>
                  <a:srgbClr val="FFFFFF"/>
                </a:solidFill>
              </a14:hiddenFill>
            </a:ext>
          </a:extLst>
        </p:spPr>
      </p:pic>
      <p:sp>
        <p:nvSpPr>
          <p:cNvPr id="7" name="pole tekstowe 6"/>
          <p:cNvSpPr txBox="1"/>
          <p:nvPr/>
        </p:nvSpPr>
        <p:spPr>
          <a:xfrm>
            <a:off x="6187132" y="3813785"/>
            <a:ext cx="2592288" cy="1477328"/>
          </a:xfrm>
          <a:prstGeom prst="rect">
            <a:avLst/>
          </a:prstGeom>
          <a:noFill/>
        </p:spPr>
        <p:txBody>
          <a:bodyPr wrap="square" rtlCol="0">
            <a:spAutoFit/>
          </a:bodyPr>
          <a:lstStyle/>
          <a:p>
            <a:pPr algn="ctr"/>
            <a:r>
              <a:rPr lang="pl-PL" b="1" dirty="0"/>
              <a:t>Koszt inwestycji:</a:t>
            </a:r>
          </a:p>
          <a:p>
            <a:pPr algn="ctr"/>
            <a:r>
              <a:rPr lang="pl-PL" b="1" dirty="0"/>
              <a:t>249 800,00 zł</a:t>
            </a:r>
          </a:p>
          <a:p>
            <a:pPr algn="ctr"/>
            <a:endParaRPr lang="pl-PL" dirty="0"/>
          </a:p>
          <a:p>
            <a:pPr algn="ctr"/>
            <a:r>
              <a:rPr lang="pl-PL" b="1" dirty="0"/>
              <a:t>Dofinansowanie:</a:t>
            </a:r>
          </a:p>
          <a:p>
            <a:pPr algn="ctr"/>
            <a:r>
              <a:rPr lang="pl-PL" b="1" dirty="0"/>
              <a:t>212 330,00 zł</a:t>
            </a:r>
          </a:p>
        </p:txBody>
      </p:sp>
    </p:spTree>
    <p:extLst>
      <p:ext uri="{BB962C8B-B14F-4D97-AF65-F5344CB8AC3E}">
        <p14:creationId xmlns:p14="http://schemas.microsoft.com/office/powerpoint/2010/main" val="13066898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marL="0" indent="0" algn="just">
              <a:buNone/>
            </a:pPr>
            <a:r>
              <a:rPr lang="pl-PL" b="1" dirty="0"/>
              <a:t>           ZAKUP POJEMNIKÓW, BECZEK ,</a:t>
            </a:r>
          </a:p>
          <a:p>
            <a:pPr marL="0" indent="0" algn="just">
              <a:buNone/>
            </a:pPr>
            <a:r>
              <a:rPr lang="pl-PL" b="1" dirty="0"/>
              <a:t>              PALET , SKRZYNIOPALETA</a:t>
            </a:r>
          </a:p>
          <a:p>
            <a:pPr marL="0" indent="0" algn="ctr">
              <a:buNone/>
            </a:pPr>
            <a:endParaRPr lang="pl-PL"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063" y="528545"/>
            <a:ext cx="122555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C:\Users\Samsung\Desktop\PREZENTACJA 2018\PLASTI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1738567"/>
            <a:ext cx="3052471" cy="240597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Samsung\Desktop\PREZENTACJA 2018\PAPI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063" y="1738567"/>
            <a:ext cx="2205862" cy="2405971"/>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p:cNvSpPr txBox="1"/>
          <p:nvPr/>
        </p:nvSpPr>
        <p:spPr>
          <a:xfrm>
            <a:off x="5897758" y="4319201"/>
            <a:ext cx="2592288" cy="1477328"/>
          </a:xfrm>
          <a:prstGeom prst="rect">
            <a:avLst/>
          </a:prstGeom>
          <a:noFill/>
        </p:spPr>
        <p:txBody>
          <a:bodyPr wrap="square" rtlCol="0">
            <a:spAutoFit/>
          </a:bodyPr>
          <a:lstStyle/>
          <a:p>
            <a:pPr algn="ctr"/>
            <a:r>
              <a:rPr lang="pl-PL" b="1" dirty="0"/>
              <a:t>Koszt inwestycji:</a:t>
            </a:r>
          </a:p>
          <a:p>
            <a:pPr algn="ctr"/>
            <a:r>
              <a:rPr lang="pl-PL" b="1" dirty="0"/>
              <a:t>42 075,00  zł</a:t>
            </a:r>
          </a:p>
          <a:p>
            <a:pPr algn="ctr"/>
            <a:endParaRPr lang="pl-PL" dirty="0"/>
          </a:p>
          <a:p>
            <a:pPr algn="ctr"/>
            <a:r>
              <a:rPr lang="pl-PL" b="1" dirty="0"/>
              <a:t>Dofinansowanie:     38 656,29 zł</a:t>
            </a:r>
          </a:p>
        </p:txBody>
      </p:sp>
      <p:pic>
        <p:nvPicPr>
          <p:cNvPr id="9" name="Picture 3" descr="C:\Users\Samsung\Desktop\PREZENTACJA 2018\BECZKA 220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819" y="4191090"/>
            <a:ext cx="1388222" cy="17335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Samsung\Desktop\PREZENTACJA 2018\PALET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1925" y="4357344"/>
            <a:ext cx="2807395" cy="15370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Samsung\Desktop\PREZENTACJA 2018\SKRZYNI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5845" y="1746300"/>
            <a:ext cx="2398237" cy="2398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3121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6672"/>
            <a:ext cx="1225402" cy="117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rostokąt 5"/>
          <p:cNvSpPr/>
          <p:nvPr/>
        </p:nvSpPr>
        <p:spPr>
          <a:xfrm>
            <a:off x="2627784" y="620688"/>
            <a:ext cx="4988866" cy="1384995"/>
          </a:xfrm>
          <a:prstGeom prst="rect">
            <a:avLst/>
          </a:prstGeom>
        </p:spPr>
        <p:txBody>
          <a:bodyPr wrap="none">
            <a:spAutoFit/>
          </a:bodyPr>
          <a:lstStyle/>
          <a:p>
            <a:pPr algn="ctr"/>
            <a:r>
              <a:rPr lang="pl-PL" sz="2800" b="1" dirty="0">
                <a:solidFill>
                  <a:prstClr val="black"/>
                </a:solidFill>
              </a:rPr>
              <a:t>ZAKUP OGRODZENIA </a:t>
            </a:r>
          </a:p>
          <a:p>
            <a:pPr algn="ctr"/>
            <a:r>
              <a:rPr lang="pl-PL" sz="2800" b="1" dirty="0">
                <a:solidFill>
                  <a:prstClr val="black"/>
                </a:solidFill>
              </a:rPr>
              <a:t>I UTWARDZENIE PLACU</a:t>
            </a:r>
          </a:p>
          <a:p>
            <a:pPr algn="ctr"/>
            <a:r>
              <a:rPr lang="pl-PL" sz="2800" b="1" dirty="0">
                <a:solidFill>
                  <a:prstClr val="black"/>
                </a:solidFill>
              </a:rPr>
              <a:t> PSZOK</a:t>
            </a:r>
          </a:p>
        </p:txBody>
      </p:sp>
      <p:sp>
        <p:nvSpPr>
          <p:cNvPr id="9" name="pole tekstowe 8"/>
          <p:cNvSpPr txBox="1"/>
          <p:nvPr/>
        </p:nvSpPr>
        <p:spPr>
          <a:xfrm>
            <a:off x="5521796" y="3573016"/>
            <a:ext cx="2736304" cy="1477328"/>
          </a:xfrm>
          <a:prstGeom prst="rect">
            <a:avLst/>
          </a:prstGeom>
          <a:noFill/>
        </p:spPr>
        <p:txBody>
          <a:bodyPr wrap="square" rtlCol="0">
            <a:spAutoFit/>
          </a:bodyPr>
          <a:lstStyle/>
          <a:p>
            <a:pPr algn="ctr"/>
            <a:r>
              <a:rPr lang="pl-PL" b="1" dirty="0"/>
              <a:t>Koszt inwestycji:</a:t>
            </a:r>
          </a:p>
          <a:p>
            <a:pPr algn="ctr"/>
            <a:r>
              <a:rPr lang="pl-PL" b="1" dirty="0"/>
              <a:t>123 066,98 zł</a:t>
            </a:r>
          </a:p>
          <a:p>
            <a:pPr algn="ctr"/>
            <a:endParaRPr lang="pl-PL" b="1" dirty="0"/>
          </a:p>
          <a:p>
            <a:pPr algn="ctr"/>
            <a:r>
              <a:rPr lang="pl-PL" b="1" dirty="0"/>
              <a:t>Dofinansowanie:</a:t>
            </a:r>
          </a:p>
          <a:p>
            <a:pPr algn="ctr"/>
            <a:r>
              <a:rPr lang="pl-PL" b="1" dirty="0"/>
              <a:t>24 459,11 zł</a:t>
            </a:r>
          </a:p>
        </p:txBody>
      </p:sp>
      <p:pic>
        <p:nvPicPr>
          <p:cNvPr id="5122" name="Picture 2" descr="C:\Users\Samsung\Desktop\PREZENTACJA 2018\pan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2243403"/>
            <a:ext cx="3637568" cy="3637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1710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6672"/>
            <a:ext cx="1225402" cy="117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rostokąt 4"/>
          <p:cNvSpPr/>
          <p:nvPr/>
        </p:nvSpPr>
        <p:spPr>
          <a:xfrm>
            <a:off x="1835696" y="476672"/>
            <a:ext cx="5472608" cy="954107"/>
          </a:xfrm>
          <a:prstGeom prst="rect">
            <a:avLst/>
          </a:prstGeom>
        </p:spPr>
        <p:txBody>
          <a:bodyPr wrap="square">
            <a:spAutoFit/>
          </a:bodyPr>
          <a:lstStyle/>
          <a:p>
            <a:pPr lvl="0" algn="ctr"/>
            <a:r>
              <a:rPr lang="pl-PL" sz="2800" b="1" dirty="0">
                <a:solidFill>
                  <a:prstClr val="black"/>
                </a:solidFill>
              </a:rPr>
              <a:t>ZAKUP OŚWIETLENIA TERENU PSZOK-U</a:t>
            </a:r>
          </a:p>
        </p:txBody>
      </p:sp>
      <p:pic>
        <p:nvPicPr>
          <p:cNvPr id="1026" name="Picture 2" descr="C:\Users\Samsung\Desktop\PREZENTACJA 2018\Oświetleni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988840"/>
            <a:ext cx="3744416" cy="3816424"/>
          </a:xfrm>
          <a:prstGeom prst="rect">
            <a:avLst/>
          </a:prstGeom>
          <a:noFill/>
          <a:extLst>
            <a:ext uri="{909E8E84-426E-40DD-AFC4-6F175D3DCCD1}">
              <a14:hiddenFill xmlns:a14="http://schemas.microsoft.com/office/drawing/2010/main">
                <a:solidFill>
                  <a:srgbClr val="FFFFFF"/>
                </a:solidFill>
              </a14:hiddenFill>
            </a:ext>
          </a:extLst>
        </p:spPr>
      </p:pic>
      <p:sp>
        <p:nvSpPr>
          <p:cNvPr id="6" name="pole tekstowe 5"/>
          <p:cNvSpPr txBox="1"/>
          <p:nvPr/>
        </p:nvSpPr>
        <p:spPr>
          <a:xfrm>
            <a:off x="5220072" y="3573016"/>
            <a:ext cx="2952328" cy="1477328"/>
          </a:xfrm>
          <a:prstGeom prst="rect">
            <a:avLst/>
          </a:prstGeom>
          <a:noFill/>
        </p:spPr>
        <p:txBody>
          <a:bodyPr wrap="square" rtlCol="0">
            <a:spAutoFit/>
          </a:bodyPr>
          <a:lstStyle/>
          <a:p>
            <a:pPr algn="ctr"/>
            <a:r>
              <a:rPr lang="pl-PL" b="1" dirty="0"/>
              <a:t>Koszt inwestycji: </a:t>
            </a:r>
          </a:p>
          <a:p>
            <a:pPr algn="ctr"/>
            <a:r>
              <a:rPr lang="pl-PL" b="1" dirty="0"/>
              <a:t>13 179,60 zł</a:t>
            </a:r>
          </a:p>
          <a:p>
            <a:pPr algn="ctr"/>
            <a:endParaRPr lang="pl-PL" dirty="0"/>
          </a:p>
          <a:p>
            <a:pPr algn="ctr"/>
            <a:r>
              <a:rPr lang="pl-PL" b="1" dirty="0"/>
              <a:t>Dofinansowanie:</a:t>
            </a:r>
          </a:p>
          <a:p>
            <a:pPr algn="ctr"/>
            <a:r>
              <a:rPr lang="pl-PL" b="1" dirty="0"/>
              <a:t>4 911,92 zł</a:t>
            </a:r>
          </a:p>
        </p:txBody>
      </p:sp>
    </p:spTree>
    <p:extLst>
      <p:ext uri="{BB962C8B-B14F-4D97-AF65-F5344CB8AC3E}">
        <p14:creationId xmlns:p14="http://schemas.microsoft.com/office/powerpoint/2010/main" val="18639686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6672"/>
            <a:ext cx="1225402" cy="117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rostokąt 5"/>
          <p:cNvSpPr/>
          <p:nvPr/>
        </p:nvSpPr>
        <p:spPr>
          <a:xfrm>
            <a:off x="1835696" y="476672"/>
            <a:ext cx="5472608" cy="954107"/>
          </a:xfrm>
          <a:prstGeom prst="rect">
            <a:avLst/>
          </a:prstGeom>
        </p:spPr>
        <p:txBody>
          <a:bodyPr wrap="square">
            <a:spAutoFit/>
          </a:bodyPr>
          <a:lstStyle/>
          <a:p>
            <a:pPr lvl="0" algn="ctr"/>
            <a:r>
              <a:rPr lang="pl-PL" sz="2800" b="1" dirty="0">
                <a:solidFill>
                  <a:prstClr val="black"/>
                </a:solidFill>
              </a:rPr>
              <a:t>ZAKUP MONITORINGU DLA PSZOK-U</a:t>
            </a:r>
          </a:p>
        </p:txBody>
      </p:sp>
      <p:pic>
        <p:nvPicPr>
          <p:cNvPr id="2050" name="Picture 2" descr="C:\Users\Samsung\Desktop\PREZENTACJA 2018\MONITOR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432" y="1828118"/>
            <a:ext cx="5529728" cy="4147296"/>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p:cNvSpPr txBox="1"/>
          <p:nvPr/>
        </p:nvSpPr>
        <p:spPr>
          <a:xfrm>
            <a:off x="6026224" y="3343925"/>
            <a:ext cx="2592288" cy="1754326"/>
          </a:xfrm>
          <a:prstGeom prst="rect">
            <a:avLst/>
          </a:prstGeom>
          <a:noFill/>
        </p:spPr>
        <p:txBody>
          <a:bodyPr wrap="square" rtlCol="0">
            <a:spAutoFit/>
          </a:bodyPr>
          <a:lstStyle/>
          <a:p>
            <a:pPr algn="ctr"/>
            <a:r>
              <a:rPr lang="pl-PL" b="1" dirty="0"/>
              <a:t>Koszt inwestycji:</a:t>
            </a:r>
          </a:p>
          <a:p>
            <a:pPr algn="ctr"/>
            <a:r>
              <a:rPr lang="pl-PL" b="1" dirty="0"/>
              <a:t>20 426,45zł</a:t>
            </a:r>
          </a:p>
          <a:p>
            <a:pPr algn="ctr"/>
            <a:endParaRPr lang="pl-PL" b="1" dirty="0"/>
          </a:p>
          <a:p>
            <a:pPr algn="ctr"/>
            <a:r>
              <a:rPr lang="pl-PL" b="1" dirty="0"/>
              <a:t>Dofinansowanie:</a:t>
            </a:r>
          </a:p>
          <a:p>
            <a:pPr algn="ctr"/>
            <a:r>
              <a:rPr lang="pl-PL" b="1" dirty="0"/>
              <a:t>9 215,08 zł</a:t>
            </a:r>
          </a:p>
          <a:p>
            <a:endParaRPr lang="pl-PL" dirty="0"/>
          </a:p>
        </p:txBody>
      </p:sp>
    </p:spTree>
    <p:extLst>
      <p:ext uri="{BB962C8B-B14F-4D97-AF65-F5344CB8AC3E}">
        <p14:creationId xmlns:p14="http://schemas.microsoft.com/office/powerpoint/2010/main" val="23242528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6672"/>
            <a:ext cx="1225402" cy="117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rostokąt 4"/>
          <p:cNvSpPr/>
          <p:nvPr/>
        </p:nvSpPr>
        <p:spPr>
          <a:xfrm>
            <a:off x="1835696" y="476672"/>
            <a:ext cx="5904656" cy="954107"/>
          </a:xfrm>
          <a:prstGeom prst="rect">
            <a:avLst/>
          </a:prstGeom>
        </p:spPr>
        <p:txBody>
          <a:bodyPr wrap="square">
            <a:spAutoFit/>
          </a:bodyPr>
          <a:lstStyle/>
          <a:p>
            <a:pPr lvl="0" algn="ctr"/>
            <a:r>
              <a:rPr lang="pl-PL" sz="2800" b="1" dirty="0">
                <a:solidFill>
                  <a:prstClr val="black"/>
                </a:solidFill>
              </a:rPr>
              <a:t>ZAKUP WAGI NAJAZDOWEJ ORAZ PALETOWEJ</a:t>
            </a:r>
          </a:p>
        </p:txBody>
      </p:sp>
      <p:pic>
        <p:nvPicPr>
          <p:cNvPr id="3074" name="Picture 2" descr="C:\Users\Samsung\Desktop\PREZENTACJA 2018\WAGA PALETOW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996" y="1556792"/>
            <a:ext cx="3338829" cy="222588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amsung\Desktop\PREZENTACJA 2018\WAGA NAJAZDOW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947" y="1999791"/>
            <a:ext cx="3565774" cy="3565774"/>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p:cNvSpPr txBox="1"/>
          <p:nvPr/>
        </p:nvSpPr>
        <p:spPr>
          <a:xfrm>
            <a:off x="5295531" y="4156301"/>
            <a:ext cx="2736304" cy="1477328"/>
          </a:xfrm>
          <a:prstGeom prst="rect">
            <a:avLst/>
          </a:prstGeom>
          <a:noFill/>
        </p:spPr>
        <p:txBody>
          <a:bodyPr wrap="square" rtlCol="0">
            <a:spAutoFit/>
          </a:bodyPr>
          <a:lstStyle/>
          <a:p>
            <a:pPr algn="ctr"/>
            <a:r>
              <a:rPr lang="pl-PL" b="1" dirty="0"/>
              <a:t>Koszt inwestycji:</a:t>
            </a:r>
          </a:p>
          <a:p>
            <a:pPr algn="ctr"/>
            <a:r>
              <a:rPr lang="pl-PL" b="1" dirty="0"/>
              <a:t>19 467,00 zł</a:t>
            </a:r>
          </a:p>
          <a:p>
            <a:pPr algn="ctr"/>
            <a:endParaRPr lang="pl-PL" b="1" dirty="0"/>
          </a:p>
          <a:p>
            <a:pPr algn="ctr"/>
            <a:r>
              <a:rPr lang="pl-PL" b="1" dirty="0"/>
              <a:t>Dofinansowanie:</a:t>
            </a:r>
          </a:p>
          <a:p>
            <a:pPr algn="ctr"/>
            <a:r>
              <a:rPr lang="pl-PL" b="1" dirty="0"/>
              <a:t>16 546,95 zł</a:t>
            </a:r>
          </a:p>
        </p:txBody>
      </p:sp>
    </p:spTree>
    <p:extLst>
      <p:ext uri="{BB962C8B-B14F-4D97-AF65-F5344CB8AC3E}">
        <p14:creationId xmlns:p14="http://schemas.microsoft.com/office/powerpoint/2010/main" val="15603421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6672"/>
            <a:ext cx="1225402" cy="117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rostokąt 4"/>
          <p:cNvSpPr/>
          <p:nvPr/>
        </p:nvSpPr>
        <p:spPr>
          <a:xfrm>
            <a:off x="1835696" y="476672"/>
            <a:ext cx="6048672" cy="954107"/>
          </a:xfrm>
          <a:prstGeom prst="rect">
            <a:avLst/>
          </a:prstGeom>
        </p:spPr>
        <p:txBody>
          <a:bodyPr wrap="square">
            <a:spAutoFit/>
          </a:bodyPr>
          <a:lstStyle/>
          <a:p>
            <a:pPr lvl="0" algn="ctr"/>
            <a:r>
              <a:rPr lang="pl-PL" sz="2800" b="1" dirty="0">
                <a:solidFill>
                  <a:prstClr val="black"/>
                </a:solidFill>
              </a:rPr>
              <a:t>ZAKUP WÓZKA PALETOWEGO </a:t>
            </a:r>
          </a:p>
        </p:txBody>
      </p:sp>
      <p:pic>
        <p:nvPicPr>
          <p:cNvPr id="4098" name="Picture 2" descr="C:\Users\Samsung\Desktop\PREZENTACJA 2018\WÓZEK PALETOW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988840"/>
            <a:ext cx="4443785" cy="3723704"/>
          </a:xfrm>
          <a:prstGeom prst="rect">
            <a:avLst/>
          </a:prstGeom>
          <a:noFill/>
          <a:extLst>
            <a:ext uri="{909E8E84-426E-40DD-AFC4-6F175D3DCCD1}">
              <a14:hiddenFill xmlns:a14="http://schemas.microsoft.com/office/drawing/2010/main">
                <a:solidFill>
                  <a:srgbClr val="FFFFFF"/>
                </a:solidFill>
              </a14:hiddenFill>
            </a:ext>
          </a:extLst>
        </p:spPr>
      </p:pic>
      <p:sp>
        <p:nvSpPr>
          <p:cNvPr id="7" name="pole tekstowe 6"/>
          <p:cNvSpPr txBox="1"/>
          <p:nvPr/>
        </p:nvSpPr>
        <p:spPr>
          <a:xfrm>
            <a:off x="5724128" y="3199909"/>
            <a:ext cx="2592288" cy="1477328"/>
          </a:xfrm>
          <a:prstGeom prst="rect">
            <a:avLst/>
          </a:prstGeom>
          <a:noFill/>
        </p:spPr>
        <p:txBody>
          <a:bodyPr wrap="square" rtlCol="0">
            <a:spAutoFit/>
          </a:bodyPr>
          <a:lstStyle/>
          <a:p>
            <a:pPr algn="ctr"/>
            <a:r>
              <a:rPr lang="pl-PL" b="1" dirty="0"/>
              <a:t>Koszt inwestycji:</a:t>
            </a:r>
          </a:p>
          <a:p>
            <a:pPr algn="ctr"/>
            <a:r>
              <a:rPr lang="pl-PL" b="1" dirty="0"/>
              <a:t>1 228,50 zł</a:t>
            </a:r>
          </a:p>
          <a:p>
            <a:pPr algn="ctr"/>
            <a:endParaRPr lang="pl-PL" dirty="0"/>
          </a:p>
          <a:p>
            <a:pPr algn="ctr"/>
            <a:r>
              <a:rPr lang="pl-PL" b="1" dirty="0"/>
              <a:t>Dofinansowanie:</a:t>
            </a:r>
          </a:p>
          <a:p>
            <a:pPr algn="ctr"/>
            <a:r>
              <a:rPr lang="pl-PL" b="1" dirty="0"/>
              <a:t>1 044,23 zł</a:t>
            </a:r>
          </a:p>
        </p:txBody>
      </p:sp>
    </p:spTree>
    <p:extLst>
      <p:ext uri="{BB962C8B-B14F-4D97-AF65-F5344CB8AC3E}">
        <p14:creationId xmlns:p14="http://schemas.microsoft.com/office/powerpoint/2010/main" val="35861758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6672"/>
            <a:ext cx="1225402" cy="117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rostokąt 4"/>
          <p:cNvSpPr/>
          <p:nvPr/>
        </p:nvSpPr>
        <p:spPr>
          <a:xfrm>
            <a:off x="1835696" y="476672"/>
            <a:ext cx="5472608" cy="1815882"/>
          </a:xfrm>
          <a:prstGeom prst="rect">
            <a:avLst/>
          </a:prstGeom>
        </p:spPr>
        <p:txBody>
          <a:bodyPr wrap="square">
            <a:spAutoFit/>
          </a:bodyPr>
          <a:lstStyle/>
          <a:p>
            <a:pPr lvl="0" algn="ctr"/>
            <a:r>
              <a:rPr lang="pl-PL" sz="2800" b="1" dirty="0">
                <a:solidFill>
                  <a:prstClr val="black"/>
                </a:solidFill>
              </a:rPr>
              <a:t>ZAKUP NOTEBOOK DELL   Z URZĄDZENIEM WIELOFUNKCYJNYM BROTHER</a:t>
            </a:r>
          </a:p>
        </p:txBody>
      </p:sp>
      <p:pic>
        <p:nvPicPr>
          <p:cNvPr id="10242" name="Picture 2" descr="C:\Users\Samsung\Desktop\PREZENTACJA 2018\LAPEK DE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426" y="3140968"/>
            <a:ext cx="3028978" cy="2694434"/>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Samsung\Desktop\PREZENTACJA 2018\BROTH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6420" y="2292554"/>
            <a:ext cx="2569077" cy="3405862"/>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p:cNvSpPr txBox="1"/>
          <p:nvPr/>
        </p:nvSpPr>
        <p:spPr>
          <a:xfrm>
            <a:off x="6035497" y="3645024"/>
            <a:ext cx="2592288" cy="1477328"/>
          </a:xfrm>
          <a:prstGeom prst="rect">
            <a:avLst/>
          </a:prstGeom>
          <a:noFill/>
        </p:spPr>
        <p:txBody>
          <a:bodyPr wrap="square" rtlCol="0">
            <a:spAutoFit/>
          </a:bodyPr>
          <a:lstStyle/>
          <a:p>
            <a:pPr algn="ctr"/>
            <a:r>
              <a:rPr lang="pl-PL" b="1" dirty="0"/>
              <a:t>Koszt inwestycji:</a:t>
            </a:r>
          </a:p>
          <a:p>
            <a:pPr algn="ctr"/>
            <a:r>
              <a:rPr lang="pl-PL" b="1" dirty="0"/>
              <a:t>4 500,00 zł</a:t>
            </a:r>
          </a:p>
          <a:p>
            <a:pPr algn="ctr"/>
            <a:endParaRPr lang="pl-PL" b="1" dirty="0"/>
          </a:p>
          <a:p>
            <a:pPr algn="ctr"/>
            <a:r>
              <a:rPr lang="pl-PL" b="1" dirty="0"/>
              <a:t>Dofinansowanie:</a:t>
            </a:r>
          </a:p>
          <a:p>
            <a:pPr algn="ctr"/>
            <a:r>
              <a:rPr lang="pl-PL" b="1" dirty="0"/>
              <a:t>3 442,50 zł</a:t>
            </a:r>
          </a:p>
        </p:txBody>
      </p:sp>
    </p:spTree>
    <p:extLst>
      <p:ext uri="{BB962C8B-B14F-4D97-AF65-F5344CB8AC3E}">
        <p14:creationId xmlns:p14="http://schemas.microsoft.com/office/powerpoint/2010/main" val="2592145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476672"/>
            <a:ext cx="8183880" cy="5418928"/>
          </a:xfrm>
        </p:spPr>
        <p:txBody>
          <a:bodyPr>
            <a:normAutofit lnSpcReduction="10000"/>
          </a:bodyPr>
          <a:lstStyle/>
          <a:p>
            <a:pPr algn="ctr">
              <a:buNone/>
            </a:pPr>
            <a:r>
              <a:rPr lang="pl-PL" b="1" i="1" dirty="0"/>
              <a:t>Budowa sieci wodociągowej </a:t>
            </a:r>
          </a:p>
          <a:p>
            <a:pPr algn="ctr">
              <a:buNone/>
            </a:pPr>
            <a:r>
              <a:rPr lang="pl-PL" b="1" i="1" dirty="0"/>
              <a:t>ul. Witosa</a:t>
            </a:r>
          </a:p>
          <a:p>
            <a:pPr algn="ctr">
              <a:buNone/>
            </a:pPr>
            <a:r>
              <a:rPr lang="pl-PL" b="1" i="1" dirty="0"/>
              <a:t>długość sieci 375 m</a:t>
            </a:r>
          </a:p>
          <a:p>
            <a:pPr algn="ctr">
              <a:buNone/>
            </a:pPr>
            <a:r>
              <a:rPr lang="pl-PL" b="1" i="1" dirty="0"/>
              <a:t>2013/2014</a:t>
            </a:r>
          </a:p>
          <a:p>
            <a:pPr algn="ctr">
              <a:buNone/>
            </a:pPr>
            <a:endParaRPr lang="pl-PL" b="1" i="1" dirty="0"/>
          </a:p>
          <a:p>
            <a:pPr algn="ctr">
              <a:buNone/>
            </a:pPr>
            <a:endParaRPr lang="pl-PL" b="1" i="1" dirty="0"/>
          </a:p>
          <a:p>
            <a:pPr algn="ctr">
              <a:buNone/>
            </a:pPr>
            <a:endParaRPr lang="pl-PL" b="1" i="1" dirty="0"/>
          </a:p>
          <a:p>
            <a:pPr algn="ctr">
              <a:buNone/>
            </a:pPr>
            <a:endParaRPr lang="pl-PL" sz="1800" dirty="0"/>
          </a:p>
          <a:p>
            <a:pPr algn="ctr">
              <a:buNone/>
            </a:pPr>
            <a:endParaRPr lang="pl-PL" sz="1800" dirty="0"/>
          </a:p>
          <a:p>
            <a:pPr algn="ctr">
              <a:buNone/>
            </a:pPr>
            <a:endParaRPr lang="pl-PL" sz="1800" dirty="0"/>
          </a:p>
          <a:p>
            <a:pPr algn="ctr">
              <a:buNone/>
            </a:pPr>
            <a:endParaRPr lang="pl-PL" sz="1800" dirty="0"/>
          </a:p>
          <a:p>
            <a:pPr algn="ctr">
              <a:buNone/>
            </a:pPr>
            <a:endParaRPr lang="pl-PL" sz="1800" dirty="0"/>
          </a:p>
          <a:p>
            <a:pPr algn="ctr">
              <a:buNone/>
            </a:pPr>
            <a:r>
              <a:rPr lang="pl-PL" sz="1800" b="1" dirty="0"/>
              <a:t>                                                     Wartość kosztorysowa:</a:t>
            </a:r>
          </a:p>
          <a:p>
            <a:pPr algn="ctr">
              <a:buNone/>
            </a:pPr>
            <a:r>
              <a:rPr lang="pl-PL" sz="1800" b="1" dirty="0"/>
              <a:t>                                                   55 000,00 zł</a:t>
            </a:r>
          </a:p>
        </p:txBody>
      </p:sp>
      <p:pic>
        <p:nvPicPr>
          <p:cNvPr id="1026" name="Picture 2" descr="C:\Users\Michał\Desktop\prezentacj prezes\Witosa_v2.jpg"/>
          <p:cNvPicPr>
            <a:picLocks noChangeAspect="1" noChangeArrowheads="1"/>
          </p:cNvPicPr>
          <p:nvPr/>
        </p:nvPicPr>
        <p:blipFill>
          <a:blip r:embed="rId2" cstate="print"/>
          <a:srcRect/>
          <a:stretch>
            <a:fillRect/>
          </a:stretch>
        </p:blipFill>
        <p:spPr bwMode="auto">
          <a:xfrm>
            <a:off x="395536" y="2348880"/>
            <a:ext cx="4640561" cy="3563119"/>
          </a:xfrm>
          <a:prstGeom prst="rect">
            <a:avLst/>
          </a:prstGeom>
          <a:noFill/>
        </p:spPr>
      </p:pic>
      <p:pic>
        <p:nvPicPr>
          <p:cNvPr id="4" name="Picture 3" descr="C:\Users\Michał\Desktop\strona zgkim\Artykuly\logo 2.jpg"/>
          <p:cNvPicPr>
            <a:picLocks noChangeAspect="1" noChangeArrowheads="1"/>
          </p:cNvPicPr>
          <p:nvPr/>
        </p:nvPicPr>
        <p:blipFill>
          <a:blip r:embed="rId3"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3802407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6672"/>
            <a:ext cx="1225402" cy="117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rostokąt 4"/>
          <p:cNvSpPr/>
          <p:nvPr/>
        </p:nvSpPr>
        <p:spPr>
          <a:xfrm>
            <a:off x="1835696" y="476672"/>
            <a:ext cx="6048672" cy="523220"/>
          </a:xfrm>
          <a:prstGeom prst="rect">
            <a:avLst/>
          </a:prstGeom>
        </p:spPr>
        <p:txBody>
          <a:bodyPr wrap="square">
            <a:spAutoFit/>
          </a:bodyPr>
          <a:lstStyle/>
          <a:p>
            <a:pPr lvl="0" algn="ctr"/>
            <a:r>
              <a:rPr lang="pl-PL" sz="2800" b="1" dirty="0">
                <a:solidFill>
                  <a:prstClr val="black"/>
                </a:solidFill>
              </a:rPr>
              <a:t>ZAKUP NOTEBOOK  DELL</a:t>
            </a:r>
          </a:p>
        </p:txBody>
      </p:sp>
      <p:sp>
        <p:nvSpPr>
          <p:cNvPr id="6" name="pole tekstowe 5"/>
          <p:cNvSpPr txBox="1"/>
          <p:nvPr/>
        </p:nvSpPr>
        <p:spPr>
          <a:xfrm>
            <a:off x="5724996" y="3338780"/>
            <a:ext cx="2592288" cy="1477328"/>
          </a:xfrm>
          <a:prstGeom prst="rect">
            <a:avLst/>
          </a:prstGeom>
          <a:noFill/>
        </p:spPr>
        <p:txBody>
          <a:bodyPr wrap="square" rtlCol="0">
            <a:spAutoFit/>
          </a:bodyPr>
          <a:lstStyle/>
          <a:p>
            <a:pPr algn="ctr"/>
            <a:r>
              <a:rPr lang="pl-PL" b="1" dirty="0"/>
              <a:t>Koszt inwestycji:</a:t>
            </a:r>
          </a:p>
          <a:p>
            <a:pPr algn="ctr"/>
            <a:r>
              <a:rPr lang="pl-PL" b="1" dirty="0"/>
              <a:t>3 200,00 zł</a:t>
            </a:r>
          </a:p>
          <a:p>
            <a:pPr algn="ctr"/>
            <a:endParaRPr lang="pl-PL" dirty="0"/>
          </a:p>
          <a:p>
            <a:pPr algn="ctr"/>
            <a:r>
              <a:rPr lang="pl-PL" b="1" dirty="0"/>
              <a:t>Dofinansowanie:</a:t>
            </a:r>
          </a:p>
          <a:p>
            <a:pPr algn="ctr"/>
            <a:r>
              <a:rPr lang="pl-PL" b="1" dirty="0"/>
              <a:t>2 448,00 zł</a:t>
            </a:r>
          </a:p>
        </p:txBody>
      </p:sp>
      <p:pic>
        <p:nvPicPr>
          <p:cNvPr id="7" name="Picture 2" descr="C:\Users\Samsung\Desktop\PREZENTACJA 2018\LAPEK DE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426" y="1938624"/>
            <a:ext cx="4380606" cy="3896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4512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6672"/>
            <a:ext cx="1152128" cy="1106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ole tekstowe 4"/>
          <p:cNvSpPr txBox="1"/>
          <p:nvPr/>
        </p:nvSpPr>
        <p:spPr>
          <a:xfrm>
            <a:off x="5652120" y="3229012"/>
            <a:ext cx="2949227" cy="1754326"/>
          </a:xfrm>
          <a:prstGeom prst="rect">
            <a:avLst/>
          </a:prstGeom>
          <a:noFill/>
        </p:spPr>
        <p:txBody>
          <a:bodyPr wrap="square" rtlCol="0">
            <a:spAutoFit/>
          </a:bodyPr>
          <a:lstStyle/>
          <a:p>
            <a:pPr algn="ctr"/>
            <a:r>
              <a:rPr lang="pl-PL" b="1" dirty="0"/>
              <a:t>Koszt inwestycji:</a:t>
            </a:r>
          </a:p>
          <a:p>
            <a:pPr algn="ctr"/>
            <a:r>
              <a:rPr lang="pl-PL" b="1" dirty="0"/>
              <a:t>30 000,00 zł</a:t>
            </a:r>
          </a:p>
          <a:p>
            <a:pPr algn="ctr"/>
            <a:endParaRPr lang="pl-PL" b="1" dirty="0"/>
          </a:p>
          <a:p>
            <a:pPr algn="ctr"/>
            <a:r>
              <a:rPr lang="pl-PL" b="1" dirty="0"/>
              <a:t>Dofinansowanie:</a:t>
            </a:r>
          </a:p>
          <a:p>
            <a:pPr algn="ctr"/>
            <a:r>
              <a:rPr lang="pl-PL" b="1" dirty="0"/>
              <a:t>22 950,00 zł</a:t>
            </a:r>
          </a:p>
          <a:p>
            <a:endParaRPr lang="pl-PL" dirty="0"/>
          </a:p>
        </p:txBody>
      </p:sp>
      <p:sp>
        <p:nvSpPr>
          <p:cNvPr id="6" name="Prostokąt 5"/>
          <p:cNvSpPr/>
          <p:nvPr/>
        </p:nvSpPr>
        <p:spPr>
          <a:xfrm>
            <a:off x="1835696" y="476672"/>
            <a:ext cx="5472608" cy="1815882"/>
          </a:xfrm>
          <a:prstGeom prst="rect">
            <a:avLst/>
          </a:prstGeom>
        </p:spPr>
        <p:txBody>
          <a:bodyPr wrap="square">
            <a:spAutoFit/>
          </a:bodyPr>
          <a:lstStyle/>
          <a:p>
            <a:pPr lvl="0" algn="ctr"/>
            <a:r>
              <a:rPr lang="pl-PL" sz="2800" b="1" dirty="0">
                <a:solidFill>
                  <a:prstClr val="black"/>
                </a:solidFill>
              </a:rPr>
              <a:t>ZAKUP OPROGRAMOWANIA </a:t>
            </a:r>
          </a:p>
          <a:p>
            <a:pPr lvl="0" algn="ctr"/>
            <a:r>
              <a:rPr lang="pl-PL" sz="2800" b="1" dirty="0">
                <a:solidFill>
                  <a:prstClr val="black"/>
                </a:solidFill>
              </a:rPr>
              <a:t>Z LICENCJĄ UNISOFT </a:t>
            </a:r>
          </a:p>
          <a:p>
            <a:pPr lvl="0" algn="ctr"/>
            <a:r>
              <a:rPr lang="pl-PL" sz="2800" b="1" dirty="0">
                <a:solidFill>
                  <a:prstClr val="black"/>
                </a:solidFill>
              </a:rPr>
              <a:t>DLA PSZOK</a:t>
            </a:r>
          </a:p>
        </p:txBody>
      </p:sp>
      <p:pic>
        <p:nvPicPr>
          <p:cNvPr id="1026" name="Picture 2" descr="C:\Users\Samsung\Desktop\PREZENTACJA 2018\unisof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636912"/>
            <a:ext cx="4019550" cy="11334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amsung\Desktop\PREZENTACJA 2018\PSZO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4106175"/>
            <a:ext cx="3819525"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6916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6672"/>
            <a:ext cx="1225402" cy="117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rostokąt 4"/>
          <p:cNvSpPr/>
          <p:nvPr/>
        </p:nvSpPr>
        <p:spPr>
          <a:xfrm>
            <a:off x="1835696" y="476672"/>
            <a:ext cx="6048672" cy="954107"/>
          </a:xfrm>
          <a:prstGeom prst="rect">
            <a:avLst/>
          </a:prstGeom>
        </p:spPr>
        <p:txBody>
          <a:bodyPr wrap="square">
            <a:spAutoFit/>
          </a:bodyPr>
          <a:lstStyle/>
          <a:p>
            <a:pPr algn="ctr"/>
            <a:r>
              <a:rPr lang="pl-PL" sz="2800" b="1" dirty="0">
                <a:solidFill>
                  <a:prstClr val="black"/>
                </a:solidFill>
              </a:rPr>
              <a:t>SPRZĘT BIUROWY I OPROGRAMOWANIE </a:t>
            </a:r>
          </a:p>
        </p:txBody>
      </p:sp>
      <p:sp>
        <p:nvSpPr>
          <p:cNvPr id="6" name="pole tekstowe 5"/>
          <p:cNvSpPr txBox="1"/>
          <p:nvPr/>
        </p:nvSpPr>
        <p:spPr>
          <a:xfrm>
            <a:off x="5724128" y="4077072"/>
            <a:ext cx="2952328" cy="1754326"/>
          </a:xfrm>
          <a:prstGeom prst="rect">
            <a:avLst/>
          </a:prstGeom>
          <a:noFill/>
        </p:spPr>
        <p:txBody>
          <a:bodyPr wrap="square" rtlCol="0">
            <a:spAutoFit/>
          </a:bodyPr>
          <a:lstStyle/>
          <a:p>
            <a:r>
              <a:rPr lang="pl-PL" b="1" dirty="0">
                <a:solidFill>
                  <a:prstClr val="black"/>
                </a:solidFill>
              </a:rPr>
              <a:t>  Koszt inwestycji:</a:t>
            </a:r>
          </a:p>
          <a:p>
            <a:endParaRPr lang="pl-PL" b="1" dirty="0">
              <a:solidFill>
                <a:prstClr val="black"/>
              </a:solidFill>
            </a:endParaRPr>
          </a:p>
          <a:p>
            <a:r>
              <a:rPr lang="pl-PL" b="1" dirty="0">
                <a:solidFill>
                  <a:prstClr val="black"/>
                </a:solidFill>
              </a:rPr>
              <a:t>        29 606,00 zł, w tym UP 19 600,00</a:t>
            </a:r>
          </a:p>
          <a:p>
            <a:endParaRPr lang="pl-PL" dirty="0">
              <a:solidFill>
                <a:prstClr val="black"/>
              </a:solidFill>
            </a:endParaRPr>
          </a:p>
          <a:p>
            <a:endParaRPr lang="pl-PL" dirty="0">
              <a:solidFill>
                <a:prstClr val="black"/>
              </a:solidFill>
            </a:endParaRPr>
          </a:p>
        </p:txBody>
      </p:sp>
      <p:pic>
        <p:nvPicPr>
          <p:cNvPr id="4098" name="Picture 2" descr="D:\Zgkim\Zgromadzenie wspólników 2019\DELL KOM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4377" y="1549611"/>
            <a:ext cx="2551599" cy="255159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Zgkim\Zgromadzenie wspólników 2019\dell lapto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3372" y="1549611"/>
            <a:ext cx="2514972" cy="251497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Zgkim\Zgromadzenie wspólników 2019\indek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344" y="4365104"/>
            <a:ext cx="4405028"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4882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sp>
        <p:nvSpPr>
          <p:cNvPr id="6" name="pole tekstowe 5"/>
          <p:cNvSpPr txBox="1"/>
          <p:nvPr/>
        </p:nvSpPr>
        <p:spPr>
          <a:xfrm>
            <a:off x="2411760" y="607790"/>
            <a:ext cx="6120680" cy="1384995"/>
          </a:xfrm>
          <a:prstGeom prst="rect">
            <a:avLst/>
          </a:prstGeom>
          <a:noFill/>
        </p:spPr>
        <p:txBody>
          <a:bodyPr wrap="square" rtlCol="0">
            <a:spAutoFit/>
          </a:bodyPr>
          <a:lstStyle/>
          <a:p>
            <a:pPr algn="ctr"/>
            <a:r>
              <a:rPr lang="pl-PL" sz="2800" b="1" i="1" dirty="0">
                <a:solidFill>
                  <a:schemeClr val="accent1"/>
                </a:solidFill>
              </a:rPr>
              <a:t>Nakłady poniesione na</a:t>
            </a:r>
          </a:p>
          <a:p>
            <a:pPr algn="ctr"/>
            <a:r>
              <a:rPr lang="pl-PL" sz="2800" b="1" i="1" dirty="0">
                <a:solidFill>
                  <a:schemeClr val="accent1"/>
                </a:solidFill>
              </a:rPr>
              <a:t>PSZOK </a:t>
            </a:r>
          </a:p>
          <a:p>
            <a:pPr algn="ctr"/>
            <a:r>
              <a:rPr lang="pl-PL" sz="2800" b="1" i="1" dirty="0"/>
              <a:t>2011-2020</a:t>
            </a:r>
          </a:p>
        </p:txBody>
      </p:sp>
      <p:sp>
        <p:nvSpPr>
          <p:cNvPr id="8" name="pole tekstowe 7"/>
          <p:cNvSpPr txBox="1"/>
          <p:nvPr/>
        </p:nvSpPr>
        <p:spPr>
          <a:xfrm>
            <a:off x="467544" y="2924944"/>
            <a:ext cx="8352928" cy="461665"/>
          </a:xfrm>
          <a:prstGeom prst="rect">
            <a:avLst/>
          </a:prstGeom>
          <a:noFill/>
        </p:spPr>
        <p:txBody>
          <a:bodyPr wrap="square" rtlCol="0">
            <a:spAutoFit/>
          </a:bodyPr>
          <a:lstStyle/>
          <a:p>
            <a:pPr algn="just"/>
            <a:r>
              <a:rPr lang="pl-PL" sz="2400" b="1" dirty="0"/>
              <a:t>Nakład poniesiony przez Spółkę   312 750,60 zł</a:t>
            </a:r>
          </a:p>
        </p:txBody>
      </p:sp>
      <p:sp>
        <p:nvSpPr>
          <p:cNvPr id="9" name="pole tekstowe 8"/>
          <p:cNvSpPr txBox="1"/>
          <p:nvPr/>
        </p:nvSpPr>
        <p:spPr>
          <a:xfrm>
            <a:off x="467544" y="4077072"/>
            <a:ext cx="8280919" cy="461665"/>
          </a:xfrm>
          <a:prstGeom prst="rect">
            <a:avLst/>
          </a:prstGeom>
          <a:noFill/>
        </p:spPr>
        <p:txBody>
          <a:bodyPr wrap="square" rtlCol="0">
            <a:spAutoFit/>
          </a:bodyPr>
          <a:lstStyle/>
          <a:p>
            <a:r>
              <a:rPr lang="pl-PL" sz="2400" b="1" dirty="0"/>
              <a:t>Udział Gminy                                 149 500,00 zł</a:t>
            </a:r>
          </a:p>
        </p:txBody>
      </p:sp>
      <p:sp>
        <p:nvSpPr>
          <p:cNvPr id="2" name="pole tekstowe 1"/>
          <p:cNvSpPr txBox="1"/>
          <p:nvPr/>
        </p:nvSpPr>
        <p:spPr>
          <a:xfrm>
            <a:off x="467544" y="2276872"/>
            <a:ext cx="8280919" cy="461665"/>
          </a:xfrm>
          <a:prstGeom prst="rect">
            <a:avLst/>
          </a:prstGeom>
          <a:noFill/>
        </p:spPr>
        <p:txBody>
          <a:bodyPr wrap="square" rtlCol="0">
            <a:spAutoFit/>
          </a:bodyPr>
          <a:lstStyle/>
          <a:p>
            <a:r>
              <a:rPr lang="pl-PL" sz="2400" b="1" dirty="0"/>
              <a:t>Całkowita wartość inwestycji    </a:t>
            </a:r>
            <a:r>
              <a:rPr lang="pl-PL" sz="2400" dirty="0"/>
              <a:t> </a:t>
            </a:r>
            <a:r>
              <a:rPr lang="pl-PL" sz="2400" b="1" dirty="0"/>
              <a:t>  804 736,67 zł</a:t>
            </a:r>
          </a:p>
        </p:txBody>
      </p:sp>
      <p:sp>
        <p:nvSpPr>
          <p:cNvPr id="3" name="pole tekstowe 2"/>
          <p:cNvSpPr txBox="1"/>
          <p:nvPr/>
        </p:nvSpPr>
        <p:spPr>
          <a:xfrm>
            <a:off x="467546" y="3501008"/>
            <a:ext cx="8280918" cy="461665"/>
          </a:xfrm>
          <a:prstGeom prst="rect">
            <a:avLst/>
          </a:prstGeom>
          <a:noFill/>
        </p:spPr>
        <p:txBody>
          <a:bodyPr wrap="square" rtlCol="0">
            <a:spAutoFit/>
          </a:bodyPr>
          <a:lstStyle/>
          <a:p>
            <a:r>
              <a:rPr lang="pl-PL" sz="2400" b="1" dirty="0"/>
              <a:t>Spółka otrzymała z WFOŚiGW      342 486,07 zł</a:t>
            </a:r>
          </a:p>
        </p:txBody>
      </p:sp>
    </p:spTree>
    <p:extLst>
      <p:ext uri="{BB962C8B-B14F-4D97-AF65-F5344CB8AC3E}">
        <p14:creationId xmlns:p14="http://schemas.microsoft.com/office/powerpoint/2010/main" val="27815561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476672"/>
            <a:ext cx="8183880" cy="1368152"/>
          </a:xfrm>
        </p:spPr>
        <p:txBody>
          <a:bodyPr>
            <a:normAutofit fontScale="90000"/>
          </a:bodyPr>
          <a:lstStyle/>
          <a:p>
            <a:pPr algn="ctr"/>
            <a:r>
              <a:rPr lang="pl-PL" dirty="0">
                <a:solidFill>
                  <a:schemeClr val="tx1"/>
                </a:solidFill>
              </a:rPr>
              <a:t>Zakup pojemników </a:t>
            </a:r>
            <a:br>
              <a:rPr lang="pl-PL" dirty="0">
                <a:solidFill>
                  <a:schemeClr val="tx1"/>
                </a:solidFill>
              </a:rPr>
            </a:br>
            <a:r>
              <a:rPr lang="pl-PL" dirty="0">
                <a:solidFill>
                  <a:schemeClr val="tx1"/>
                </a:solidFill>
              </a:rPr>
              <a:t>na odpady zmieszane </a:t>
            </a:r>
            <a:br>
              <a:rPr lang="pl-PL" dirty="0">
                <a:solidFill>
                  <a:schemeClr val="tx1"/>
                </a:solidFill>
              </a:rPr>
            </a:br>
            <a:r>
              <a:rPr lang="pl-PL" dirty="0">
                <a:solidFill>
                  <a:schemeClr val="tx1"/>
                </a:solidFill>
              </a:rPr>
              <a:t>2011-2023</a:t>
            </a:r>
          </a:p>
        </p:txBody>
      </p:sp>
      <p:sp>
        <p:nvSpPr>
          <p:cNvPr id="4" name="pole tekstowe 3"/>
          <p:cNvSpPr txBox="1"/>
          <p:nvPr/>
        </p:nvSpPr>
        <p:spPr>
          <a:xfrm>
            <a:off x="4932040" y="4753716"/>
            <a:ext cx="3744416" cy="646331"/>
          </a:xfrm>
          <a:prstGeom prst="rect">
            <a:avLst/>
          </a:prstGeom>
          <a:noFill/>
        </p:spPr>
        <p:txBody>
          <a:bodyPr wrap="square" rtlCol="0">
            <a:spAutoFit/>
          </a:bodyPr>
          <a:lstStyle/>
          <a:p>
            <a:pPr algn="ctr"/>
            <a:r>
              <a:rPr lang="pl-PL" b="1" dirty="0"/>
              <a:t>Koszt inwestycji:</a:t>
            </a:r>
          </a:p>
          <a:p>
            <a:pPr algn="ctr"/>
            <a:r>
              <a:rPr lang="pl-PL" b="1" dirty="0"/>
              <a:t>418 842,00 zł</a:t>
            </a:r>
          </a:p>
        </p:txBody>
      </p:sp>
      <p:pic>
        <p:nvPicPr>
          <p:cNvPr id="2051" name="Picture 3"/>
          <p:cNvPicPr>
            <a:picLocks noChangeAspect="1" noChangeArrowheads="1"/>
          </p:cNvPicPr>
          <p:nvPr/>
        </p:nvPicPr>
        <p:blipFill>
          <a:blip r:embed="rId2" cstate="print"/>
          <a:srcRect/>
          <a:stretch>
            <a:fillRect/>
          </a:stretch>
        </p:blipFill>
        <p:spPr bwMode="auto">
          <a:xfrm>
            <a:off x="936641" y="2843155"/>
            <a:ext cx="1525489" cy="2556892"/>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3220616" y="1988840"/>
            <a:ext cx="2429710" cy="2366764"/>
          </a:xfrm>
          <a:prstGeom prst="rect">
            <a:avLst/>
          </a:prstGeom>
          <a:noFill/>
          <a:ln w="9525">
            <a:noFill/>
            <a:miter lim="800000"/>
            <a:headEnd/>
            <a:tailEnd/>
          </a:ln>
        </p:spPr>
      </p:pic>
      <p:pic>
        <p:nvPicPr>
          <p:cNvPr id="7" name="Picture 3" descr="C:\Users\Michał\Desktop\strona zgkim\Artykuly\logo 2.jpg"/>
          <p:cNvPicPr>
            <a:picLocks noChangeAspect="1" noChangeArrowheads="1"/>
          </p:cNvPicPr>
          <p:nvPr/>
        </p:nvPicPr>
        <p:blipFill>
          <a:blip r:embed="rId4" cstate="print"/>
          <a:srcRect/>
          <a:stretch>
            <a:fillRect/>
          </a:stretch>
        </p:blipFill>
        <p:spPr bwMode="auto">
          <a:xfrm>
            <a:off x="475251" y="379401"/>
            <a:ext cx="1224135" cy="1175655"/>
          </a:xfrm>
          <a:prstGeom prst="rect">
            <a:avLst/>
          </a:prstGeom>
          <a:noFill/>
        </p:spPr>
      </p:pic>
    </p:spTree>
    <p:extLst>
      <p:ext uri="{BB962C8B-B14F-4D97-AF65-F5344CB8AC3E}">
        <p14:creationId xmlns:p14="http://schemas.microsoft.com/office/powerpoint/2010/main" val="11271131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sp>
        <p:nvSpPr>
          <p:cNvPr id="6" name="pole tekstowe 5"/>
          <p:cNvSpPr txBox="1"/>
          <p:nvPr/>
        </p:nvSpPr>
        <p:spPr>
          <a:xfrm>
            <a:off x="2411760" y="607790"/>
            <a:ext cx="6120680" cy="1815882"/>
          </a:xfrm>
          <a:prstGeom prst="rect">
            <a:avLst/>
          </a:prstGeom>
          <a:noFill/>
        </p:spPr>
        <p:txBody>
          <a:bodyPr wrap="square" rtlCol="0">
            <a:spAutoFit/>
          </a:bodyPr>
          <a:lstStyle/>
          <a:p>
            <a:pPr algn="ctr"/>
            <a:r>
              <a:rPr lang="pl-PL" sz="2800" b="1" i="1" dirty="0">
                <a:solidFill>
                  <a:schemeClr val="accent1"/>
                </a:solidFill>
              </a:rPr>
              <a:t>Nakłady poniesione na PSZOK i pojemniki związane </a:t>
            </a:r>
          </a:p>
          <a:p>
            <a:pPr algn="ctr"/>
            <a:r>
              <a:rPr lang="pl-PL" sz="2800" b="1" i="1" dirty="0">
                <a:solidFill>
                  <a:schemeClr val="accent1"/>
                </a:solidFill>
              </a:rPr>
              <a:t>z gospodarką odpadami</a:t>
            </a:r>
          </a:p>
          <a:p>
            <a:pPr algn="ctr"/>
            <a:r>
              <a:rPr lang="pl-PL" sz="2800" b="1" i="1" dirty="0">
                <a:solidFill>
                  <a:schemeClr val="accent1"/>
                </a:solidFill>
              </a:rPr>
              <a:t>2011-2023</a:t>
            </a:r>
          </a:p>
        </p:txBody>
      </p:sp>
      <p:sp>
        <p:nvSpPr>
          <p:cNvPr id="2" name="pole tekstowe 1"/>
          <p:cNvSpPr txBox="1"/>
          <p:nvPr/>
        </p:nvSpPr>
        <p:spPr>
          <a:xfrm>
            <a:off x="467544" y="3345628"/>
            <a:ext cx="8208912" cy="1015663"/>
          </a:xfrm>
          <a:prstGeom prst="rect">
            <a:avLst/>
          </a:prstGeom>
          <a:noFill/>
        </p:spPr>
        <p:txBody>
          <a:bodyPr wrap="square" rtlCol="0">
            <a:spAutoFit/>
          </a:bodyPr>
          <a:lstStyle/>
          <a:p>
            <a:pPr algn="ctr"/>
            <a:r>
              <a:rPr lang="pl-PL" sz="6000" b="1" dirty="0">
                <a:solidFill>
                  <a:srgbClr val="FF0000"/>
                </a:solidFill>
              </a:rPr>
              <a:t>1 356 828,00 zł</a:t>
            </a:r>
          </a:p>
        </p:txBody>
      </p:sp>
    </p:spTree>
    <p:extLst>
      <p:ext uri="{BB962C8B-B14F-4D97-AF65-F5344CB8AC3E}">
        <p14:creationId xmlns:p14="http://schemas.microsoft.com/office/powerpoint/2010/main" val="9855266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sp>
        <p:nvSpPr>
          <p:cNvPr id="6" name="pole tekstowe 5"/>
          <p:cNvSpPr txBox="1"/>
          <p:nvPr/>
        </p:nvSpPr>
        <p:spPr>
          <a:xfrm>
            <a:off x="2411760" y="607790"/>
            <a:ext cx="6120680" cy="1815882"/>
          </a:xfrm>
          <a:prstGeom prst="rect">
            <a:avLst/>
          </a:prstGeom>
          <a:noFill/>
        </p:spPr>
        <p:txBody>
          <a:bodyPr wrap="square" rtlCol="0">
            <a:spAutoFit/>
          </a:bodyPr>
          <a:lstStyle/>
          <a:p>
            <a:pPr algn="ctr"/>
            <a:r>
              <a:rPr lang="pl-PL" sz="2800" b="1" i="1" dirty="0">
                <a:solidFill>
                  <a:schemeClr val="accent1"/>
                </a:solidFill>
              </a:rPr>
              <a:t>Nakłady poniesione na systemy </a:t>
            </a:r>
          </a:p>
          <a:p>
            <a:pPr algn="ctr"/>
            <a:r>
              <a:rPr lang="pl-PL" sz="2800" b="1" i="1" dirty="0">
                <a:solidFill>
                  <a:schemeClr val="accent1"/>
                </a:solidFill>
              </a:rPr>
              <a:t>Wodno-kanalizacyjne</a:t>
            </a:r>
          </a:p>
          <a:p>
            <a:pPr algn="ctr"/>
            <a:r>
              <a:rPr lang="pl-PL" sz="2800" b="1" i="1" dirty="0">
                <a:solidFill>
                  <a:schemeClr val="accent1"/>
                </a:solidFill>
              </a:rPr>
              <a:t>2011-2023</a:t>
            </a:r>
          </a:p>
        </p:txBody>
      </p:sp>
      <p:sp>
        <p:nvSpPr>
          <p:cNvPr id="2" name="pole tekstowe 1"/>
          <p:cNvSpPr txBox="1"/>
          <p:nvPr/>
        </p:nvSpPr>
        <p:spPr>
          <a:xfrm>
            <a:off x="467544" y="3501007"/>
            <a:ext cx="8208912" cy="1015663"/>
          </a:xfrm>
          <a:prstGeom prst="rect">
            <a:avLst/>
          </a:prstGeom>
          <a:noFill/>
        </p:spPr>
        <p:txBody>
          <a:bodyPr wrap="square" rtlCol="0">
            <a:spAutoFit/>
          </a:bodyPr>
          <a:lstStyle/>
          <a:p>
            <a:pPr algn="ctr"/>
            <a:r>
              <a:rPr lang="pl-PL" sz="6000" b="1" dirty="0">
                <a:solidFill>
                  <a:srgbClr val="FF0000"/>
                </a:solidFill>
              </a:rPr>
              <a:t>2 714 877,89 zł</a:t>
            </a:r>
          </a:p>
        </p:txBody>
      </p:sp>
    </p:spTree>
    <p:extLst>
      <p:ext uri="{BB962C8B-B14F-4D97-AF65-F5344CB8AC3E}">
        <p14:creationId xmlns:p14="http://schemas.microsoft.com/office/powerpoint/2010/main" val="9855266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691679" y="620688"/>
            <a:ext cx="6480721" cy="1384995"/>
          </a:xfrm>
          <a:prstGeom prst="rect">
            <a:avLst/>
          </a:prstGeom>
        </p:spPr>
        <p:txBody>
          <a:bodyPr wrap="square">
            <a:spAutoFit/>
          </a:bodyPr>
          <a:lstStyle/>
          <a:p>
            <a:pPr algn="ctr"/>
            <a:r>
              <a:rPr lang="pl-PL" sz="2800" b="1" i="1" dirty="0">
                <a:solidFill>
                  <a:schemeClr val="accent1"/>
                </a:solidFill>
              </a:rPr>
              <a:t>Nakłady poniesione na infrastrukturę własną Spółki</a:t>
            </a:r>
          </a:p>
          <a:p>
            <a:pPr algn="ctr"/>
            <a:r>
              <a:rPr lang="pl-PL" sz="2800" b="1" i="1" dirty="0">
                <a:solidFill>
                  <a:schemeClr val="accent1"/>
                </a:solidFill>
              </a:rPr>
              <a:t>2011-2023</a:t>
            </a:r>
          </a:p>
        </p:txBody>
      </p:sp>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467543" y="476672"/>
            <a:ext cx="1224135" cy="1175655"/>
          </a:xfrm>
          <a:prstGeom prst="rect">
            <a:avLst/>
          </a:prstGeom>
          <a:noFill/>
        </p:spPr>
      </p:pic>
      <p:sp>
        <p:nvSpPr>
          <p:cNvPr id="7" name="pole tekstowe 6"/>
          <p:cNvSpPr txBox="1"/>
          <p:nvPr/>
        </p:nvSpPr>
        <p:spPr>
          <a:xfrm>
            <a:off x="467543" y="3214510"/>
            <a:ext cx="8208913" cy="1015663"/>
          </a:xfrm>
          <a:prstGeom prst="rect">
            <a:avLst/>
          </a:prstGeom>
          <a:noFill/>
        </p:spPr>
        <p:txBody>
          <a:bodyPr wrap="square" rtlCol="0">
            <a:spAutoFit/>
          </a:bodyPr>
          <a:lstStyle/>
          <a:p>
            <a:pPr algn="ctr"/>
            <a:r>
              <a:rPr lang="pl-PL" sz="6000" b="1" dirty="0">
                <a:solidFill>
                  <a:srgbClr val="FF0000"/>
                </a:solidFill>
              </a:rPr>
              <a:t>223 456,06 zł</a:t>
            </a:r>
          </a:p>
        </p:txBody>
      </p:sp>
    </p:spTree>
    <p:extLst>
      <p:ext uri="{BB962C8B-B14F-4D97-AF65-F5344CB8AC3E}">
        <p14:creationId xmlns:p14="http://schemas.microsoft.com/office/powerpoint/2010/main" val="405336741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ichał\Desktop\strona zgkim\Artykuly\logo 2.jpg"/>
          <p:cNvPicPr>
            <a:picLocks noChangeAspect="1" noChangeArrowheads="1"/>
          </p:cNvPicPr>
          <p:nvPr/>
        </p:nvPicPr>
        <p:blipFill>
          <a:blip r:embed="rId2" cstate="print"/>
          <a:srcRect/>
          <a:stretch>
            <a:fillRect/>
          </a:stretch>
        </p:blipFill>
        <p:spPr bwMode="auto">
          <a:xfrm>
            <a:off x="467543" y="476672"/>
            <a:ext cx="1224135" cy="1175655"/>
          </a:xfrm>
          <a:prstGeom prst="rect">
            <a:avLst/>
          </a:prstGeom>
          <a:noFill/>
        </p:spPr>
      </p:pic>
      <p:sp>
        <p:nvSpPr>
          <p:cNvPr id="5" name="pole tekstowe 4"/>
          <p:cNvSpPr txBox="1"/>
          <p:nvPr/>
        </p:nvSpPr>
        <p:spPr>
          <a:xfrm>
            <a:off x="2339752" y="587445"/>
            <a:ext cx="5832648" cy="1815882"/>
          </a:xfrm>
          <a:prstGeom prst="rect">
            <a:avLst/>
          </a:prstGeom>
          <a:noFill/>
        </p:spPr>
        <p:txBody>
          <a:bodyPr wrap="square" rtlCol="0">
            <a:spAutoFit/>
          </a:bodyPr>
          <a:lstStyle/>
          <a:p>
            <a:pPr algn="ctr"/>
            <a:r>
              <a:rPr lang="pl-PL" sz="2800" b="1" i="1" dirty="0">
                <a:solidFill>
                  <a:schemeClr val="accent1"/>
                </a:solidFill>
              </a:rPr>
              <a:t>Nakłady poniesione na wyposażenie  Spółki </a:t>
            </a:r>
          </a:p>
          <a:p>
            <a:pPr algn="ctr"/>
            <a:r>
              <a:rPr lang="pl-PL" sz="2800" b="1" i="1" dirty="0">
                <a:solidFill>
                  <a:schemeClr val="accent1"/>
                </a:solidFill>
              </a:rPr>
              <a:t>w sprzęt i urządzenia</a:t>
            </a:r>
          </a:p>
          <a:p>
            <a:pPr algn="ctr"/>
            <a:r>
              <a:rPr lang="pl-PL" sz="2800" b="1" i="1" dirty="0">
                <a:solidFill>
                  <a:schemeClr val="accent1"/>
                </a:solidFill>
              </a:rPr>
              <a:t>2011-2023</a:t>
            </a:r>
          </a:p>
        </p:txBody>
      </p:sp>
      <p:sp>
        <p:nvSpPr>
          <p:cNvPr id="7" name="pole tekstowe 6"/>
          <p:cNvSpPr txBox="1"/>
          <p:nvPr/>
        </p:nvSpPr>
        <p:spPr>
          <a:xfrm>
            <a:off x="467543" y="3429000"/>
            <a:ext cx="8208913" cy="1015663"/>
          </a:xfrm>
          <a:prstGeom prst="rect">
            <a:avLst/>
          </a:prstGeom>
          <a:noFill/>
        </p:spPr>
        <p:txBody>
          <a:bodyPr wrap="square" rtlCol="0">
            <a:spAutoFit/>
          </a:bodyPr>
          <a:lstStyle/>
          <a:p>
            <a:pPr algn="ctr"/>
            <a:r>
              <a:rPr lang="pl-PL" sz="6000" b="1" dirty="0">
                <a:solidFill>
                  <a:srgbClr val="FF0000"/>
                </a:solidFill>
              </a:rPr>
              <a:t>3 224 989,00 zł</a:t>
            </a:r>
          </a:p>
        </p:txBody>
      </p:sp>
    </p:spTree>
    <p:extLst>
      <p:ext uri="{BB962C8B-B14F-4D97-AF65-F5344CB8AC3E}">
        <p14:creationId xmlns:p14="http://schemas.microsoft.com/office/powerpoint/2010/main" val="6647105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 y="530352"/>
            <a:ext cx="8183880" cy="4770856"/>
          </a:xfrm>
        </p:spPr>
        <p:txBody>
          <a:bodyPr>
            <a:normAutofit/>
          </a:bodyPr>
          <a:lstStyle/>
          <a:p>
            <a:pPr algn="ctr">
              <a:buNone/>
            </a:pPr>
            <a:endParaRPr lang="pl-PL" b="1" i="1" dirty="0"/>
          </a:p>
          <a:p>
            <a:pPr algn="ctr">
              <a:buNone/>
            </a:pPr>
            <a:endParaRPr lang="pl-PL" b="1" i="1" dirty="0"/>
          </a:p>
          <a:p>
            <a:pPr algn="ctr">
              <a:buNone/>
            </a:pPr>
            <a:r>
              <a:rPr lang="pl-PL" b="1" i="1" dirty="0"/>
              <a:t>Łączne nakłady inwestycyjne poniesione przez </a:t>
            </a:r>
          </a:p>
          <a:p>
            <a:pPr algn="ctr">
              <a:buNone/>
            </a:pPr>
            <a:r>
              <a:rPr lang="pl-PL" b="1" i="1" dirty="0"/>
              <a:t>Zakład Gospodarki Komunalnej </a:t>
            </a:r>
          </a:p>
          <a:p>
            <a:pPr algn="ctr">
              <a:buNone/>
            </a:pPr>
            <a:r>
              <a:rPr lang="pl-PL" b="1" i="1" dirty="0"/>
              <a:t>i Mieszkaniowej w Kcyni Sp. z o. o. </a:t>
            </a:r>
          </a:p>
          <a:p>
            <a:pPr algn="ctr">
              <a:buNone/>
            </a:pPr>
            <a:r>
              <a:rPr lang="pl-PL" b="1" i="1" dirty="0"/>
              <a:t>2011-2023r</a:t>
            </a:r>
            <a:endParaRPr lang="pl-PL" dirty="0"/>
          </a:p>
          <a:p>
            <a:pPr algn="ctr">
              <a:buNone/>
            </a:pPr>
            <a:endParaRPr lang="pl-PL" dirty="0"/>
          </a:p>
          <a:p>
            <a:pPr algn="ctr">
              <a:buNone/>
            </a:pPr>
            <a:r>
              <a:rPr lang="pl-PL" sz="6000" b="1" i="1" dirty="0">
                <a:solidFill>
                  <a:srgbClr val="FF0000"/>
                </a:solidFill>
              </a:rPr>
              <a:t>7 630 748,32zł</a:t>
            </a:r>
          </a:p>
        </p:txBody>
      </p:sp>
      <p:pic>
        <p:nvPicPr>
          <p:cNvPr id="4"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1196803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 y="530352"/>
            <a:ext cx="8183880" cy="5418928"/>
          </a:xfrm>
        </p:spPr>
        <p:txBody>
          <a:bodyPr>
            <a:normAutofit lnSpcReduction="10000"/>
          </a:bodyPr>
          <a:lstStyle/>
          <a:p>
            <a:pPr algn="ctr">
              <a:buNone/>
            </a:pPr>
            <a:endParaRPr lang="pl-PL" b="1" i="1" dirty="0"/>
          </a:p>
          <a:p>
            <a:pPr algn="ctr">
              <a:buNone/>
            </a:pPr>
            <a:r>
              <a:rPr lang="pl-PL" b="1" i="1" dirty="0"/>
              <a:t>Budowa sieci wodociągowej </a:t>
            </a:r>
          </a:p>
          <a:p>
            <a:pPr algn="ctr">
              <a:buNone/>
            </a:pPr>
            <a:r>
              <a:rPr lang="pl-PL" b="1" i="1" dirty="0"/>
              <a:t>pomiędzy ulicami Wiejską i Wyrzyską </a:t>
            </a:r>
          </a:p>
          <a:p>
            <a:pPr algn="ctr">
              <a:buNone/>
            </a:pPr>
            <a:r>
              <a:rPr lang="pl-PL" b="1" i="1" dirty="0"/>
              <a:t>długość sieci 557m</a:t>
            </a:r>
          </a:p>
          <a:p>
            <a:pPr algn="ctr">
              <a:buNone/>
            </a:pPr>
            <a:r>
              <a:rPr lang="pl-PL" b="1" i="1" dirty="0"/>
              <a:t>2013/2014</a:t>
            </a:r>
          </a:p>
          <a:p>
            <a:pPr algn="ctr">
              <a:buNone/>
            </a:pPr>
            <a:endParaRPr lang="pl-PL" b="1" i="1" dirty="0"/>
          </a:p>
          <a:p>
            <a:pPr algn="ctr">
              <a:buNone/>
            </a:pPr>
            <a:endParaRPr lang="pl-PL" b="1" i="1" dirty="0"/>
          </a:p>
          <a:p>
            <a:pPr algn="ctr">
              <a:buNone/>
            </a:pPr>
            <a:endParaRPr lang="pl-PL" b="1" i="1" dirty="0"/>
          </a:p>
          <a:p>
            <a:pPr algn="ctr">
              <a:buNone/>
            </a:pPr>
            <a:endParaRPr lang="pl-PL" sz="1800" dirty="0"/>
          </a:p>
          <a:p>
            <a:pPr algn="ctr">
              <a:buNone/>
            </a:pPr>
            <a:endParaRPr lang="pl-PL" sz="1800" dirty="0"/>
          </a:p>
          <a:p>
            <a:pPr algn="ctr">
              <a:buNone/>
            </a:pPr>
            <a:endParaRPr lang="pl-PL" sz="1800" b="1" dirty="0"/>
          </a:p>
          <a:p>
            <a:pPr algn="ctr">
              <a:buNone/>
            </a:pPr>
            <a:r>
              <a:rPr lang="pl-PL" sz="1800" b="1" dirty="0"/>
              <a:t>                                             </a:t>
            </a:r>
          </a:p>
          <a:p>
            <a:pPr algn="r">
              <a:buNone/>
            </a:pPr>
            <a:r>
              <a:rPr lang="pl-PL" sz="1800" b="1" dirty="0"/>
              <a:t>                                             Wartość kosztorysowa:</a:t>
            </a:r>
          </a:p>
          <a:p>
            <a:pPr algn="r">
              <a:buNone/>
            </a:pPr>
            <a:r>
              <a:rPr lang="pl-PL" sz="1800" b="1" dirty="0"/>
              <a:t>                                            221 000,00 zł</a:t>
            </a:r>
          </a:p>
        </p:txBody>
      </p:sp>
      <p:pic>
        <p:nvPicPr>
          <p:cNvPr id="13314" name="Picture 2" descr="C:\Users\Michał\Desktop\prezentacj prezes\Wiejska Wyrzyska.jpg"/>
          <p:cNvPicPr>
            <a:picLocks noChangeAspect="1" noChangeArrowheads="1"/>
          </p:cNvPicPr>
          <p:nvPr/>
        </p:nvPicPr>
        <p:blipFill>
          <a:blip r:embed="rId2" cstate="print"/>
          <a:srcRect/>
          <a:stretch>
            <a:fillRect/>
          </a:stretch>
        </p:blipFill>
        <p:spPr bwMode="auto">
          <a:xfrm rot="5400000">
            <a:off x="3320253" y="116631"/>
            <a:ext cx="2304254" cy="7488832"/>
          </a:xfrm>
          <a:prstGeom prst="rect">
            <a:avLst/>
          </a:prstGeom>
          <a:noFill/>
        </p:spPr>
      </p:pic>
      <p:pic>
        <p:nvPicPr>
          <p:cNvPr id="4" name="Picture 3" descr="C:\Users\Michał\Desktop\strona zgkim\Artykuly\logo 2.jpg"/>
          <p:cNvPicPr>
            <a:picLocks noChangeAspect="1" noChangeArrowheads="1"/>
          </p:cNvPicPr>
          <p:nvPr/>
        </p:nvPicPr>
        <p:blipFill>
          <a:blip r:embed="rId3" cstate="print"/>
          <a:srcRect/>
          <a:stretch>
            <a:fillRect/>
          </a:stretch>
        </p:blipFill>
        <p:spPr bwMode="auto">
          <a:xfrm>
            <a:off x="467545" y="476672"/>
            <a:ext cx="1080120" cy="1037343"/>
          </a:xfrm>
          <a:prstGeom prst="rect">
            <a:avLst/>
          </a:prstGeom>
          <a:noFill/>
        </p:spPr>
      </p:pic>
    </p:spTree>
    <p:extLst>
      <p:ext uri="{BB962C8B-B14F-4D97-AF65-F5344CB8AC3E}">
        <p14:creationId xmlns:p14="http://schemas.microsoft.com/office/powerpoint/2010/main" val="313678759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835696" y="620688"/>
            <a:ext cx="6264696" cy="954107"/>
          </a:xfrm>
          <a:prstGeom prst="rect">
            <a:avLst/>
          </a:prstGeom>
          <a:noFill/>
        </p:spPr>
        <p:txBody>
          <a:bodyPr wrap="square" rtlCol="0">
            <a:spAutoFit/>
          </a:bodyPr>
          <a:lstStyle/>
          <a:p>
            <a:pPr algn="ctr"/>
            <a:r>
              <a:rPr lang="pl-PL" sz="2800" b="1" i="1" dirty="0"/>
              <a:t>Łączne opłaty na rzecz Gminy</a:t>
            </a:r>
          </a:p>
          <a:p>
            <a:pPr algn="ctr"/>
            <a:r>
              <a:rPr lang="pl-PL" sz="2800" b="1" i="1" dirty="0"/>
              <a:t>W latach 2011-2023</a:t>
            </a:r>
          </a:p>
        </p:txBody>
      </p:sp>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sp>
        <p:nvSpPr>
          <p:cNvPr id="6" name="pole tekstowe 5"/>
          <p:cNvSpPr txBox="1"/>
          <p:nvPr/>
        </p:nvSpPr>
        <p:spPr>
          <a:xfrm>
            <a:off x="467545" y="3645024"/>
            <a:ext cx="8208912" cy="1107996"/>
          </a:xfrm>
          <a:prstGeom prst="rect">
            <a:avLst/>
          </a:prstGeom>
          <a:noFill/>
        </p:spPr>
        <p:txBody>
          <a:bodyPr wrap="square" rtlCol="0">
            <a:spAutoFit/>
          </a:bodyPr>
          <a:lstStyle/>
          <a:p>
            <a:pPr algn="ctr"/>
            <a:r>
              <a:rPr lang="pl-PL" sz="6600" b="1" i="1" dirty="0">
                <a:solidFill>
                  <a:srgbClr val="FF0000"/>
                </a:solidFill>
              </a:rPr>
              <a:t> 3 773 803,11zł</a:t>
            </a:r>
          </a:p>
        </p:txBody>
      </p:sp>
    </p:spTree>
    <p:extLst>
      <p:ext uri="{BB962C8B-B14F-4D97-AF65-F5344CB8AC3E}">
        <p14:creationId xmlns:p14="http://schemas.microsoft.com/office/powerpoint/2010/main" val="205886376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pPr>
              <a:buNone/>
            </a:pPr>
            <a:r>
              <a:rPr lang="pl-PL" sz="3600" b="1" dirty="0">
                <a:solidFill>
                  <a:schemeClr val="accent1"/>
                </a:solidFill>
                <a:effectLst>
                  <a:outerShdw blurRad="38100" dist="38100" dir="2700000" algn="tl">
                    <a:srgbClr val="000000">
                      <a:alpha val="43137"/>
                    </a:srgbClr>
                  </a:outerShdw>
                </a:effectLst>
              </a:rPr>
              <a:t>             Zatrudnienie </a:t>
            </a:r>
          </a:p>
          <a:p>
            <a:pPr>
              <a:buNone/>
            </a:pPr>
            <a:r>
              <a:rPr lang="pl-PL" sz="3600" b="1" dirty="0">
                <a:solidFill>
                  <a:schemeClr val="accent1"/>
                </a:solidFill>
                <a:effectLst>
                  <a:outerShdw blurRad="38100" dist="38100" dir="2700000" algn="tl">
                    <a:srgbClr val="000000">
                      <a:alpha val="43137"/>
                    </a:srgbClr>
                  </a:outerShdw>
                </a:effectLst>
              </a:rPr>
              <a:t>			 w roku 2023</a:t>
            </a:r>
          </a:p>
          <a:p>
            <a:pPr>
              <a:buNone/>
            </a:pPr>
            <a:endParaRPr lang="pl-PL" sz="3600" b="1" dirty="0">
              <a:solidFill>
                <a:schemeClr val="accent1"/>
              </a:solidFill>
              <a:effectLst>
                <a:outerShdw blurRad="38100" dist="38100" dir="2700000" algn="tl">
                  <a:srgbClr val="000000">
                    <a:alpha val="43137"/>
                  </a:srgbClr>
                </a:outerShdw>
              </a:effectLst>
            </a:endParaRPr>
          </a:p>
          <a:p>
            <a:pPr>
              <a:buNone/>
            </a:pPr>
            <a:r>
              <a:rPr lang="pl-PL" sz="3600" b="1" dirty="0">
                <a:effectLst>
                  <a:outerShdw blurRad="38100" dist="38100" dir="2700000" algn="tl">
                    <a:srgbClr val="000000">
                      <a:alpha val="43137"/>
                    </a:srgbClr>
                  </a:outerShdw>
                </a:effectLst>
              </a:rPr>
              <a:t>Styczeń  57 osób</a:t>
            </a:r>
          </a:p>
          <a:p>
            <a:pPr>
              <a:buNone/>
            </a:pPr>
            <a:endParaRPr lang="pl-PL" sz="3600" b="1" dirty="0">
              <a:effectLst>
                <a:outerShdw blurRad="38100" dist="38100" dir="2700000" algn="tl">
                  <a:srgbClr val="000000">
                    <a:alpha val="43137"/>
                  </a:srgbClr>
                </a:outerShdw>
              </a:effectLst>
            </a:endParaRPr>
          </a:p>
          <a:p>
            <a:pPr>
              <a:buNone/>
            </a:pPr>
            <a:r>
              <a:rPr lang="pl-PL" sz="3600" b="1" dirty="0">
                <a:effectLst>
                  <a:outerShdw blurRad="38100" dist="38100" dir="2700000" algn="tl">
                    <a:srgbClr val="000000">
                      <a:alpha val="43137"/>
                    </a:srgbClr>
                  </a:outerShdw>
                </a:effectLst>
              </a:rPr>
              <a:t>Grudzień 53 osób</a:t>
            </a:r>
          </a:p>
        </p:txBody>
      </p:sp>
      <p:pic>
        <p:nvPicPr>
          <p:cNvPr id="4" name="Picture 3" descr="C:\Users\Michał\Desktop\strona zgkim\Artykuly\logo 2.jpg"/>
          <p:cNvPicPr>
            <a:picLocks noChangeAspect="1" noChangeArrowheads="1"/>
          </p:cNvPicPr>
          <p:nvPr/>
        </p:nvPicPr>
        <p:blipFill>
          <a:blip r:embed="rId2" cstate="print"/>
          <a:srcRect/>
          <a:stretch>
            <a:fillRect/>
          </a:stretch>
        </p:blipFill>
        <p:spPr bwMode="auto">
          <a:xfrm>
            <a:off x="395536" y="404664"/>
            <a:ext cx="1224135" cy="1175655"/>
          </a:xfrm>
          <a:prstGeom prst="rect">
            <a:avLst/>
          </a:prstGeom>
          <a:noFill/>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ichał\Desktop\strona zgkim\Artykuly\logo 2.jpg"/>
          <p:cNvPicPr>
            <a:picLocks noGrp="1" noChangeAspect="1" noChangeArrowheads="1"/>
          </p:cNvPicPr>
          <p:nvPr>
            <p:ph idx="1"/>
          </p:nvPr>
        </p:nvPicPr>
        <p:blipFill>
          <a:blip r:embed="rId2" cstate="print"/>
          <a:srcRect/>
          <a:stretch>
            <a:fillRect/>
          </a:stretch>
        </p:blipFill>
        <p:spPr bwMode="auto">
          <a:xfrm>
            <a:off x="395537" y="404664"/>
            <a:ext cx="1368151" cy="1313967"/>
          </a:xfrm>
          <a:prstGeom prst="rect">
            <a:avLst/>
          </a:prstGeom>
          <a:noFill/>
        </p:spPr>
      </p:pic>
      <p:sp>
        <p:nvSpPr>
          <p:cNvPr id="5" name="Prostokąt 4"/>
          <p:cNvSpPr/>
          <p:nvPr/>
        </p:nvSpPr>
        <p:spPr>
          <a:xfrm>
            <a:off x="1763688" y="620688"/>
            <a:ext cx="6984776" cy="2185214"/>
          </a:xfrm>
          <a:prstGeom prst="rect">
            <a:avLst/>
          </a:prstGeom>
        </p:spPr>
        <p:txBody>
          <a:bodyPr wrap="square">
            <a:spAutoFit/>
          </a:bodyPr>
          <a:lstStyle/>
          <a:p>
            <a:r>
              <a:rPr lang="pl-PL" sz="3600" b="1" dirty="0">
                <a:solidFill>
                  <a:schemeClr val="accent1"/>
                </a:solidFill>
                <a:effectLst>
                  <a:outerShdw blurRad="38100" dist="38100" dir="2700000" algn="tl">
                    <a:srgbClr val="000000">
                      <a:alpha val="43137"/>
                    </a:srgbClr>
                  </a:outerShdw>
                </a:effectLst>
              </a:rPr>
              <a:t>Średnie wynagrodzenie </a:t>
            </a:r>
          </a:p>
          <a:p>
            <a:r>
              <a:rPr lang="pl-PL" sz="3600" b="1" dirty="0">
                <a:solidFill>
                  <a:schemeClr val="accent1"/>
                </a:solidFill>
                <a:effectLst>
                  <a:outerShdw blurRad="38100" dist="38100" dir="2700000" algn="tl">
                    <a:srgbClr val="000000">
                      <a:alpha val="43137"/>
                    </a:srgbClr>
                  </a:outerShdw>
                </a:effectLst>
              </a:rPr>
              <a:t>        w roku 2023</a:t>
            </a:r>
          </a:p>
          <a:p>
            <a:pPr algn="ctr"/>
            <a:r>
              <a:rPr lang="pl-PL" sz="3200" b="1" dirty="0">
                <a:solidFill>
                  <a:schemeClr val="accent1"/>
                </a:solidFill>
                <a:effectLst>
                  <a:outerShdw blurRad="38100" dist="38100" dir="2700000" algn="tl">
                    <a:srgbClr val="000000">
                      <a:alpha val="43137"/>
                    </a:srgbClr>
                  </a:outerShdw>
                </a:effectLst>
              </a:rPr>
              <a:t>(bez nagród jubileuszowych </a:t>
            </a:r>
          </a:p>
          <a:p>
            <a:pPr algn="ctr"/>
            <a:r>
              <a:rPr lang="pl-PL" sz="3200" b="1" dirty="0">
                <a:solidFill>
                  <a:schemeClr val="accent1"/>
                </a:solidFill>
                <a:effectLst>
                  <a:outerShdw blurRad="38100" dist="38100" dir="2700000" algn="tl">
                    <a:srgbClr val="000000">
                      <a:alpha val="43137"/>
                    </a:srgbClr>
                  </a:outerShdw>
                </a:effectLst>
              </a:rPr>
              <a:t>oraz nadgodzin)</a:t>
            </a:r>
            <a:endParaRPr lang="pl-PL" sz="3200" dirty="0"/>
          </a:p>
        </p:txBody>
      </p:sp>
      <p:sp>
        <p:nvSpPr>
          <p:cNvPr id="6" name="pole tekstowe 5"/>
          <p:cNvSpPr txBox="1"/>
          <p:nvPr/>
        </p:nvSpPr>
        <p:spPr>
          <a:xfrm>
            <a:off x="755576" y="3861048"/>
            <a:ext cx="6768752" cy="954107"/>
          </a:xfrm>
          <a:prstGeom prst="rect">
            <a:avLst/>
          </a:prstGeom>
          <a:noFill/>
        </p:spPr>
        <p:txBody>
          <a:bodyPr wrap="square" rtlCol="0">
            <a:spAutoFit/>
          </a:bodyPr>
          <a:lstStyle/>
          <a:p>
            <a:r>
              <a:rPr lang="pl-PL" sz="2800" b="1" dirty="0">
                <a:effectLst>
                  <a:outerShdw blurRad="38100" dist="38100" dir="2700000" algn="tl">
                    <a:srgbClr val="000000">
                      <a:alpha val="43137"/>
                    </a:srgbClr>
                  </a:outerShdw>
                </a:effectLst>
              </a:rPr>
              <a:t>Kwota brutto:  4 717,98 zł</a:t>
            </a:r>
          </a:p>
          <a:p>
            <a:r>
              <a:rPr lang="pl-PL" sz="2800" b="1" dirty="0">
                <a:effectLst>
                  <a:outerShdw blurRad="38100" dist="38100" dir="2700000" algn="tl">
                    <a:srgbClr val="000000">
                      <a:alpha val="43137"/>
                    </a:srgbClr>
                  </a:outerShdw>
                </a:effectLst>
              </a:rPr>
              <a:t>            netto:   3 597,82 zł</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p:cNvSpPr txBox="1"/>
          <p:nvPr/>
        </p:nvSpPr>
        <p:spPr>
          <a:xfrm>
            <a:off x="1835696" y="480297"/>
            <a:ext cx="6264696" cy="400110"/>
          </a:xfrm>
          <a:prstGeom prst="rect">
            <a:avLst/>
          </a:prstGeom>
          <a:noFill/>
        </p:spPr>
        <p:txBody>
          <a:bodyPr wrap="square" rtlCol="0">
            <a:spAutoFit/>
          </a:bodyPr>
          <a:lstStyle/>
          <a:p>
            <a:r>
              <a:rPr lang="pl-PL" sz="2000" b="1" dirty="0"/>
              <a:t>Zestawienie wyników w latach 2011-2023</a:t>
            </a:r>
          </a:p>
        </p:txBody>
      </p:sp>
      <p:graphicFrame>
        <p:nvGraphicFramePr>
          <p:cNvPr id="2" name="Tabela 1"/>
          <p:cNvGraphicFramePr>
            <a:graphicFrameLocks noGrp="1"/>
          </p:cNvGraphicFramePr>
          <p:nvPr>
            <p:extLst>
              <p:ext uri="{D42A27DB-BD31-4B8C-83A1-F6EECF244321}">
                <p14:modId xmlns:p14="http://schemas.microsoft.com/office/powerpoint/2010/main" val="2067091050"/>
              </p:ext>
            </p:extLst>
          </p:nvPr>
        </p:nvGraphicFramePr>
        <p:xfrm>
          <a:off x="410439" y="812198"/>
          <a:ext cx="8362016" cy="5912930"/>
        </p:xfrm>
        <a:graphic>
          <a:graphicData uri="http://schemas.openxmlformats.org/drawingml/2006/table">
            <a:tbl>
              <a:tblPr>
                <a:tableStyleId>{5C22544A-7EE6-4342-B048-85BDC9FD1C3A}</a:tableStyleId>
              </a:tblPr>
              <a:tblGrid>
                <a:gridCol w="976920">
                  <a:extLst>
                    <a:ext uri="{9D8B030D-6E8A-4147-A177-3AD203B41FA5}">
                      <a16:colId xmlns:a16="http://schemas.microsoft.com/office/drawing/2014/main" val="20000"/>
                    </a:ext>
                  </a:extLst>
                </a:gridCol>
                <a:gridCol w="2416544">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2808312">
                  <a:extLst>
                    <a:ext uri="{9D8B030D-6E8A-4147-A177-3AD203B41FA5}">
                      <a16:colId xmlns:a16="http://schemas.microsoft.com/office/drawing/2014/main" val="20003"/>
                    </a:ext>
                  </a:extLst>
                </a:gridCol>
              </a:tblGrid>
              <a:tr h="147821">
                <a:tc>
                  <a:txBody>
                    <a:bodyPr/>
                    <a:lstStyle/>
                    <a:p>
                      <a:pPr algn="l" rtl="0" fontAlgn="b"/>
                      <a:r>
                        <a:rPr lang="pl-PL" sz="2400" u="none" strike="noStrike" dirty="0">
                          <a:effectLst/>
                        </a:rPr>
                        <a:t>Lata </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
                      <a:r>
                        <a:rPr lang="pl-PL" sz="2400" u="none" strike="noStrike" dirty="0">
                          <a:effectLst/>
                        </a:rPr>
                        <a:t>Przychody </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
                      <a:r>
                        <a:rPr lang="pl-PL" sz="2400" u="none" strike="noStrike" dirty="0">
                          <a:effectLst/>
                        </a:rPr>
                        <a:t>Koszty </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
                      <a:r>
                        <a:rPr lang="pl-PL" sz="2400" u="none" strike="noStrike" dirty="0">
                          <a:effectLst/>
                        </a:rPr>
                        <a:t>Wynik finansowy</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41179">
                <a:tc>
                  <a:txBody>
                    <a:bodyPr/>
                    <a:lstStyle/>
                    <a:p>
                      <a:pPr algn="ctr" rtl="0" fontAlgn="b"/>
                      <a:r>
                        <a:rPr lang="pl-PL" sz="2400" u="none" strike="noStrike" dirty="0">
                          <a:effectLst/>
                        </a:rPr>
                        <a:t>2011</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b"/>
                      <a:r>
                        <a:rPr lang="pl-PL" sz="2400" u="none" strike="noStrike" dirty="0">
                          <a:effectLst/>
                        </a:rPr>
                        <a:t>4 111 921,50</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b"/>
                      <a:r>
                        <a:rPr lang="pl-PL" sz="2400" u="none" strike="noStrike" dirty="0">
                          <a:effectLst/>
                        </a:rPr>
                        <a:t>4 012 569,74</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b"/>
                      <a:r>
                        <a:rPr lang="pl-PL" sz="2400" u="none" strike="noStrike" dirty="0">
                          <a:effectLst/>
                        </a:rPr>
                        <a:t>99 351,76</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1"/>
                  </a:ext>
                </a:extLst>
              </a:tr>
              <a:tr h="441179">
                <a:tc>
                  <a:txBody>
                    <a:bodyPr/>
                    <a:lstStyle/>
                    <a:p>
                      <a:pPr algn="ctr" rtl="0" fontAlgn="b"/>
                      <a:r>
                        <a:rPr lang="pl-PL" sz="2400" u="none" strike="noStrike" dirty="0">
                          <a:effectLst/>
                        </a:rPr>
                        <a:t>2012</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pl-PL" sz="2400" u="none" strike="noStrike" dirty="0">
                          <a:effectLst/>
                        </a:rPr>
                        <a:t>5 020 134,51</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pl-PL" sz="2400" u="none" strike="noStrike" dirty="0">
                          <a:effectLst/>
                        </a:rPr>
                        <a:t>5 440 454,29</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pl-PL" sz="2400" u="none" strike="noStrike" dirty="0">
                          <a:effectLst/>
                        </a:rPr>
                        <a:t>-420 319,78</a:t>
                      </a:r>
                      <a:endParaRPr lang="pl-PL" sz="2400" b="0" i="0" u="none" strike="noStrike" dirty="0">
                        <a:solidFill>
                          <a:srgbClr val="FF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41179">
                <a:tc>
                  <a:txBody>
                    <a:bodyPr/>
                    <a:lstStyle/>
                    <a:p>
                      <a:pPr algn="ctr" rtl="0" fontAlgn="b"/>
                      <a:r>
                        <a:rPr lang="pl-PL" sz="2400" u="none" strike="noStrike" dirty="0">
                          <a:effectLst/>
                        </a:rPr>
                        <a:t>2013</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b"/>
                      <a:r>
                        <a:rPr lang="pl-PL" sz="2400" u="none" strike="noStrike" dirty="0">
                          <a:effectLst/>
                        </a:rPr>
                        <a:t>4 816 601,81</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b"/>
                      <a:r>
                        <a:rPr lang="pl-PL" sz="2400" u="none" strike="noStrike" dirty="0">
                          <a:effectLst/>
                        </a:rPr>
                        <a:t>4 659 867,82</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b"/>
                      <a:r>
                        <a:rPr lang="pl-PL" sz="2400" u="none" strike="noStrike" dirty="0">
                          <a:effectLst/>
                        </a:rPr>
                        <a:t>156 733,99</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3"/>
                  </a:ext>
                </a:extLst>
              </a:tr>
              <a:tr h="441179">
                <a:tc>
                  <a:txBody>
                    <a:bodyPr/>
                    <a:lstStyle/>
                    <a:p>
                      <a:pPr algn="ctr" rtl="0" fontAlgn="b"/>
                      <a:r>
                        <a:rPr lang="pl-PL" sz="2400" u="none" strike="noStrike" dirty="0">
                          <a:effectLst/>
                        </a:rPr>
                        <a:t>2014</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pl-PL" sz="2400" u="none" strike="noStrike" dirty="0">
                          <a:effectLst/>
                        </a:rPr>
                        <a:t>4 539 934,48</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pl-PL" sz="2400" u="none" strike="noStrike" dirty="0">
                          <a:effectLst/>
                        </a:rPr>
                        <a:t>4 696 636,99</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pl-PL" sz="2400" u="none" strike="noStrike" dirty="0">
                          <a:effectLst/>
                        </a:rPr>
                        <a:t>-156 702,51</a:t>
                      </a:r>
                      <a:endParaRPr lang="pl-PL" sz="2400" b="0" i="0" u="none" strike="noStrike" dirty="0">
                        <a:solidFill>
                          <a:srgbClr val="FF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41179">
                <a:tc>
                  <a:txBody>
                    <a:bodyPr/>
                    <a:lstStyle/>
                    <a:p>
                      <a:pPr algn="ctr" rtl="0" fontAlgn="b"/>
                      <a:r>
                        <a:rPr lang="pl-PL" sz="2400" u="none" strike="noStrike" dirty="0">
                          <a:effectLst/>
                        </a:rPr>
                        <a:t>2015</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b"/>
                      <a:r>
                        <a:rPr lang="pl-PL" sz="2400" u="none" strike="noStrike" dirty="0">
                          <a:effectLst/>
                        </a:rPr>
                        <a:t>4 531 078,81</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b"/>
                      <a:r>
                        <a:rPr lang="pl-PL" sz="2400" u="none" strike="noStrike" dirty="0">
                          <a:effectLst/>
                        </a:rPr>
                        <a:t>4 530 973,48</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b"/>
                      <a:r>
                        <a:rPr lang="pl-PL" sz="2400" u="none" strike="noStrike" dirty="0">
                          <a:effectLst/>
                        </a:rPr>
                        <a:t>105,33</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5"/>
                  </a:ext>
                </a:extLst>
              </a:tr>
              <a:tr h="441179">
                <a:tc>
                  <a:txBody>
                    <a:bodyPr/>
                    <a:lstStyle/>
                    <a:p>
                      <a:pPr algn="ctr" rtl="0" fontAlgn="b"/>
                      <a:r>
                        <a:rPr lang="pl-PL" sz="2400" u="none" strike="noStrike" dirty="0">
                          <a:effectLst/>
                        </a:rPr>
                        <a:t>2016</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pl-PL" sz="2400" u="none" strike="noStrike" dirty="0">
                          <a:effectLst/>
                        </a:rPr>
                        <a:t>4 668 461,16</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pl-PL" sz="2400" u="none" strike="noStrike" dirty="0">
                          <a:effectLst/>
                        </a:rPr>
                        <a:t>4 786 509,53</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pl-PL" sz="2400" u="none" strike="noStrike" dirty="0">
                          <a:effectLst/>
                        </a:rPr>
                        <a:t>-118 048,37</a:t>
                      </a:r>
                      <a:endParaRPr lang="pl-PL" sz="2400" b="0" i="0" u="none" strike="noStrike" dirty="0">
                        <a:solidFill>
                          <a:srgbClr val="FF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41179">
                <a:tc>
                  <a:txBody>
                    <a:bodyPr/>
                    <a:lstStyle/>
                    <a:p>
                      <a:pPr algn="ctr" rtl="0" fontAlgn="b"/>
                      <a:r>
                        <a:rPr lang="pl-PL" sz="2400" u="none" strike="noStrike" dirty="0">
                          <a:effectLst/>
                        </a:rPr>
                        <a:t>2017</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pl-PL" sz="2400" u="none" strike="noStrike" dirty="0">
                          <a:effectLst/>
                        </a:rPr>
                        <a:t>4 789 079,72</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pl-PL" sz="2400" u="none" strike="noStrike" dirty="0">
                          <a:effectLst/>
                        </a:rPr>
                        <a:t>4 818 126,38</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pl-PL" sz="2400" u="none" strike="noStrike" dirty="0">
                          <a:effectLst/>
                        </a:rPr>
                        <a:t>-29 046,66</a:t>
                      </a:r>
                      <a:endParaRPr lang="pl-PL" sz="2400" b="0" i="0" u="none" strike="noStrike" dirty="0">
                        <a:solidFill>
                          <a:srgbClr val="FF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41179">
                <a:tc>
                  <a:txBody>
                    <a:bodyPr/>
                    <a:lstStyle/>
                    <a:p>
                      <a:pPr algn="ctr" rtl="0" fontAlgn="b"/>
                      <a:r>
                        <a:rPr lang="pl-PL" sz="2400" u="none" strike="noStrike" dirty="0">
                          <a:effectLst/>
                        </a:rPr>
                        <a:t>2018</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b"/>
                      <a:r>
                        <a:rPr lang="pl-PL" sz="2400" u="none" strike="noStrike" dirty="0">
                          <a:effectLst/>
                        </a:rPr>
                        <a:t>5 673 151,08</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b"/>
                      <a:r>
                        <a:rPr lang="pl-PL" sz="2400" u="none" strike="noStrike" dirty="0">
                          <a:effectLst/>
                        </a:rPr>
                        <a:t>5 400 298,44</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b"/>
                      <a:r>
                        <a:rPr lang="pl-PL" sz="2400" u="none" strike="noStrike" dirty="0">
                          <a:effectLst/>
                        </a:rPr>
                        <a:t>272 852,64</a:t>
                      </a:r>
                      <a:endParaRPr lang="pl-PL" sz="2400" b="0" i="0" u="none" strike="noStrike" dirty="0">
                        <a:solidFill>
                          <a:srgbClr val="000000"/>
                        </a:solidFill>
                        <a:effectLst/>
                        <a:latin typeface="Czcionka tekstu podstawowego"/>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8"/>
                  </a:ext>
                </a:extLst>
              </a:tr>
              <a:tr h="441179">
                <a:tc>
                  <a:txBody>
                    <a:bodyPr/>
                    <a:lstStyle/>
                    <a:p>
                      <a:pPr algn="ctr" rtl="0" fontAlgn="b"/>
                      <a:r>
                        <a:rPr lang="pl-PL" sz="2400" b="0" i="0" u="none" strike="noStrike" dirty="0">
                          <a:solidFill>
                            <a:srgbClr val="000000"/>
                          </a:solidFill>
                          <a:effectLst/>
                          <a:latin typeface="Czcionka tekstu podstawowego"/>
                        </a:rPr>
                        <a:t>2019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pl-PL" sz="2400" b="0" i="0" u="none" strike="noStrike" dirty="0">
                          <a:solidFill>
                            <a:srgbClr val="000000"/>
                          </a:solidFill>
                          <a:effectLst/>
                          <a:latin typeface="+mn-lt"/>
                        </a:rPr>
                        <a:t>5 372 059,64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pl-PL" sz="2400" b="0" i="0" u="none" strike="noStrike" dirty="0">
                          <a:solidFill>
                            <a:srgbClr val="000000"/>
                          </a:solidFill>
                          <a:effectLst/>
                          <a:latin typeface="+mn-lt"/>
                        </a:rPr>
                        <a:t>5 405 </a:t>
                      </a:r>
                      <a:r>
                        <a:rPr lang="pl-PL" sz="2400" b="0" i="0" u="none" strike="noStrike" baseline="0" dirty="0">
                          <a:solidFill>
                            <a:srgbClr val="000000"/>
                          </a:solidFill>
                          <a:effectLst/>
                          <a:latin typeface="+mn-lt"/>
                        </a:rPr>
                        <a:t>643,77</a:t>
                      </a:r>
                      <a:endParaRPr lang="pl-PL" sz="24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pl-PL" sz="2400" b="0" i="0" u="none" strike="noStrike" dirty="0">
                          <a:solidFill>
                            <a:srgbClr val="000000"/>
                          </a:solidFill>
                          <a:effectLst/>
                          <a:latin typeface="+mn-lt"/>
                        </a:rPr>
                        <a:t>-33 584,13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9"/>
                  </a:ext>
                </a:extLst>
              </a:tr>
              <a:tr h="441179">
                <a:tc>
                  <a:txBody>
                    <a:bodyPr/>
                    <a:lstStyle/>
                    <a:p>
                      <a:pPr algn="ctr" rtl="0" fontAlgn="b"/>
                      <a:r>
                        <a:rPr lang="pl-PL" sz="2400" b="0" i="0" u="none" strike="noStrike" dirty="0">
                          <a:solidFill>
                            <a:srgbClr val="000000"/>
                          </a:solidFill>
                          <a:effectLst/>
                          <a:latin typeface="Czcionka tekstu podstawowego"/>
                        </a:rPr>
                        <a:t>2020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b"/>
                      <a:r>
                        <a:rPr lang="pl-PL" sz="2400" b="0" i="0" u="none" strike="noStrike" dirty="0">
                          <a:solidFill>
                            <a:srgbClr val="000000"/>
                          </a:solidFill>
                          <a:effectLst/>
                          <a:latin typeface="+mn-lt"/>
                        </a:rPr>
                        <a:t>5 833</a:t>
                      </a:r>
                      <a:r>
                        <a:rPr lang="pl-PL" sz="2400" b="0" i="0" u="none" strike="noStrike" baseline="0" dirty="0">
                          <a:solidFill>
                            <a:srgbClr val="000000"/>
                          </a:solidFill>
                          <a:effectLst/>
                          <a:latin typeface="+mn-lt"/>
                        </a:rPr>
                        <a:t> </a:t>
                      </a:r>
                      <a:r>
                        <a:rPr lang="pl-PL" sz="2400" b="0" i="0" u="none" strike="noStrike" dirty="0">
                          <a:solidFill>
                            <a:srgbClr val="000000"/>
                          </a:solidFill>
                          <a:effectLst/>
                          <a:latin typeface="+mn-lt"/>
                        </a:rPr>
                        <a:t>723,39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b"/>
                      <a:r>
                        <a:rPr lang="pl-PL" sz="2400" b="0" i="0" u="none" strike="noStrike" dirty="0">
                          <a:solidFill>
                            <a:srgbClr val="000000"/>
                          </a:solidFill>
                          <a:effectLst/>
                          <a:latin typeface="+mn-lt"/>
                        </a:rPr>
                        <a:t>5 769 041,80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rtl="0" fontAlgn="b"/>
                      <a:r>
                        <a:rPr lang="pl-PL" sz="2400" b="0" i="0" u="none" strike="noStrike" dirty="0">
                          <a:solidFill>
                            <a:srgbClr val="000000"/>
                          </a:solidFill>
                          <a:effectLst/>
                          <a:latin typeface="+mn-lt"/>
                        </a:rPr>
                        <a:t>64 681,59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10"/>
                  </a:ext>
                </a:extLst>
              </a:tr>
              <a:tr h="0">
                <a:tc>
                  <a:txBody>
                    <a:bodyPr/>
                    <a:lstStyle/>
                    <a:p>
                      <a:pPr algn="ctr" rtl="0" fontAlgn="b"/>
                      <a:r>
                        <a:rPr lang="pl-PL" sz="2400" b="0" i="0" u="none" strike="noStrike" dirty="0">
                          <a:solidFill>
                            <a:srgbClr val="000000"/>
                          </a:solidFill>
                          <a:effectLst/>
                          <a:latin typeface="Czcionka tekstu podstawowego"/>
                        </a:rPr>
                        <a:t>2021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pl-PL" sz="2400" b="0" i="0" u="none" strike="noStrike" dirty="0">
                          <a:solidFill>
                            <a:srgbClr val="000000"/>
                          </a:solidFill>
                          <a:effectLst/>
                          <a:latin typeface="+mn-lt"/>
                        </a:rPr>
                        <a:t>6 451 674,34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pl-PL" sz="2400" b="0" i="0" u="none" strike="noStrike" dirty="0">
                          <a:solidFill>
                            <a:srgbClr val="000000"/>
                          </a:solidFill>
                          <a:effectLst/>
                          <a:latin typeface="+mn-lt"/>
                        </a:rPr>
                        <a:t>6 486 565,65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pl-PL" sz="2400" b="0" i="0" u="none" strike="noStrike" dirty="0">
                          <a:solidFill>
                            <a:srgbClr val="000000"/>
                          </a:solidFill>
                          <a:effectLst/>
                          <a:latin typeface="+mn-lt"/>
                        </a:rPr>
                        <a:t>- 34 891,31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233609975"/>
                  </a:ext>
                </a:extLst>
              </a:tr>
              <a:tr h="0">
                <a:tc>
                  <a:txBody>
                    <a:bodyPr/>
                    <a:lstStyle/>
                    <a:p>
                      <a:pPr algn="ctr" rtl="0" fontAlgn="b"/>
                      <a:r>
                        <a:rPr lang="pl-PL" sz="2400" b="0" i="0" u="none" strike="noStrike" dirty="0">
                          <a:solidFill>
                            <a:srgbClr val="000000"/>
                          </a:solidFill>
                          <a:effectLst/>
                          <a:latin typeface="Czcionka tekstu podstawowego"/>
                        </a:rPr>
                        <a:t>2022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pl-PL" sz="2400" b="0" i="0" u="none" strike="noStrike" dirty="0">
                          <a:solidFill>
                            <a:srgbClr val="000000"/>
                          </a:solidFill>
                          <a:effectLst/>
                          <a:latin typeface="+mn-lt"/>
                        </a:rPr>
                        <a:t>6 725 383,75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pl-PL" sz="2400" b="0" i="0" u="none" strike="noStrike" dirty="0">
                          <a:solidFill>
                            <a:srgbClr val="000000"/>
                          </a:solidFill>
                          <a:effectLst/>
                          <a:latin typeface="+mn-lt"/>
                        </a:rPr>
                        <a:t>6 846 582,47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pl-PL" sz="2400" b="0" i="0" u="none" strike="noStrike" dirty="0">
                          <a:solidFill>
                            <a:srgbClr val="000000"/>
                          </a:solidFill>
                          <a:effectLst/>
                          <a:latin typeface="+mn-lt"/>
                        </a:rPr>
                        <a:t>-121 198,72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901903876"/>
                  </a:ext>
                </a:extLst>
              </a:tr>
              <a:tr h="0">
                <a:tc>
                  <a:txBody>
                    <a:bodyPr/>
                    <a:lstStyle/>
                    <a:p>
                      <a:pPr algn="ctr" rtl="0" fontAlgn="b"/>
                      <a:r>
                        <a:rPr lang="pl-PL" sz="2400" b="0" i="0" u="none" strike="noStrike" dirty="0">
                          <a:solidFill>
                            <a:srgbClr val="000000"/>
                          </a:solidFill>
                          <a:effectLst/>
                          <a:latin typeface="Czcionka tekstu podstawowego"/>
                        </a:rPr>
                        <a:t>2023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pl-PL" sz="2400" b="0" i="0" u="none" strike="noStrike" dirty="0">
                          <a:solidFill>
                            <a:srgbClr val="000000"/>
                          </a:solidFill>
                          <a:effectLst/>
                          <a:latin typeface="+mn-lt"/>
                        </a:rPr>
                        <a:t>6 741 937,60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pl-PL" sz="2400" b="0" i="0" u="none" strike="noStrike" dirty="0">
                          <a:solidFill>
                            <a:srgbClr val="000000"/>
                          </a:solidFill>
                          <a:effectLst/>
                          <a:latin typeface="+mn-lt"/>
                        </a:rPr>
                        <a:t>6 792 991,85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rtl="0" fontAlgn="b"/>
                      <a:r>
                        <a:rPr lang="pl-PL" sz="2400" b="0" i="0" u="none" strike="noStrike" dirty="0">
                          <a:solidFill>
                            <a:srgbClr val="000000"/>
                          </a:solidFill>
                          <a:effectLst/>
                          <a:latin typeface="+mn-lt"/>
                        </a:rPr>
                        <a:t>- 51 054,25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111553853"/>
                  </a:ext>
                </a:extLst>
              </a:tr>
            </a:tbl>
          </a:graphicData>
        </a:graphic>
      </p:graphicFrame>
      <p:pic>
        <p:nvPicPr>
          <p:cNvPr id="3" name="Picture 3" descr="C:\Users\Michał\Desktop\strona zgkim\Artykuly\logo 2.jpg"/>
          <p:cNvPicPr>
            <a:picLocks noChangeAspect="1" noChangeArrowheads="1"/>
          </p:cNvPicPr>
          <p:nvPr/>
        </p:nvPicPr>
        <p:blipFill>
          <a:blip r:embed="rId2" cstate="print"/>
          <a:srcRect/>
          <a:stretch>
            <a:fillRect/>
          </a:stretch>
        </p:blipFill>
        <p:spPr bwMode="auto">
          <a:xfrm>
            <a:off x="179512" y="11669"/>
            <a:ext cx="749170" cy="719500"/>
          </a:xfrm>
          <a:prstGeom prst="rect">
            <a:avLst/>
          </a:prstGeom>
          <a:no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r>
              <a:rPr lang="pl-PL" sz="4400" b="1" i="1" dirty="0"/>
              <a:t>DZIĘKUJĘ ZA UWAGĘ </a:t>
            </a:r>
          </a:p>
        </p:txBody>
      </p:sp>
    </p:spTree>
    <p:extLst>
      <p:ext uri="{BB962C8B-B14F-4D97-AF65-F5344CB8AC3E}">
        <p14:creationId xmlns:p14="http://schemas.microsoft.com/office/powerpoint/2010/main" val="1855520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 y="530352"/>
            <a:ext cx="8183880" cy="5346920"/>
          </a:xfrm>
        </p:spPr>
        <p:txBody>
          <a:bodyPr>
            <a:normAutofit/>
          </a:bodyPr>
          <a:lstStyle/>
          <a:p>
            <a:pPr algn="ctr">
              <a:buNone/>
            </a:pPr>
            <a:r>
              <a:rPr lang="pl-PL" b="1" i="1" dirty="0"/>
              <a:t>Wymiana sieci wodociągowej</a:t>
            </a:r>
          </a:p>
          <a:p>
            <a:pPr algn="ctr">
              <a:buNone/>
            </a:pPr>
            <a:r>
              <a:rPr lang="pl-PL" b="1" i="1" dirty="0"/>
              <a:t> wraz z przyłączami </a:t>
            </a:r>
          </a:p>
          <a:p>
            <a:pPr algn="ctr">
              <a:buNone/>
            </a:pPr>
            <a:r>
              <a:rPr lang="pl-PL" b="1" i="1" dirty="0"/>
              <a:t>ul. Wyrzyska </a:t>
            </a:r>
          </a:p>
          <a:p>
            <a:pPr algn="ctr">
              <a:buNone/>
            </a:pPr>
            <a:r>
              <a:rPr lang="pl-PL" b="1" i="1" dirty="0"/>
              <a:t>długość sieci 660m, 41 przyłączy </a:t>
            </a:r>
          </a:p>
          <a:p>
            <a:pPr algn="ctr">
              <a:buNone/>
            </a:pPr>
            <a:r>
              <a:rPr lang="pl-PL" b="1" i="1" dirty="0"/>
              <a:t>o łącznej długości 800m 2014</a:t>
            </a:r>
          </a:p>
          <a:p>
            <a:pPr algn="ctr">
              <a:buNone/>
            </a:pPr>
            <a:endParaRPr lang="pl-PL" b="1" i="1" dirty="0"/>
          </a:p>
          <a:p>
            <a:pPr algn="ctr">
              <a:buNone/>
            </a:pPr>
            <a:endParaRPr lang="pl-PL" b="1" i="1" dirty="0"/>
          </a:p>
          <a:p>
            <a:pPr algn="ctr">
              <a:buNone/>
            </a:pPr>
            <a:endParaRPr lang="pl-PL" b="1" i="1" dirty="0"/>
          </a:p>
          <a:p>
            <a:pPr algn="ctr">
              <a:buNone/>
            </a:pPr>
            <a:endParaRPr lang="pl-PL" sz="1800" dirty="0"/>
          </a:p>
          <a:p>
            <a:pPr algn="ctr">
              <a:buNone/>
            </a:pPr>
            <a:endParaRPr lang="pl-PL" sz="1800" dirty="0"/>
          </a:p>
          <a:p>
            <a:pPr algn="ctr">
              <a:buNone/>
            </a:pPr>
            <a:r>
              <a:rPr lang="pl-PL" sz="1800" b="1" dirty="0"/>
              <a:t>                                                             Koszt inwestycji:</a:t>
            </a:r>
          </a:p>
          <a:p>
            <a:pPr algn="ctr">
              <a:buNone/>
            </a:pPr>
            <a:r>
              <a:rPr lang="pl-PL" sz="1800" b="1" dirty="0"/>
              <a:t>                                                           303 000,00 zł</a:t>
            </a:r>
          </a:p>
        </p:txBody>
      </p:sp>
      <p:pic>
        <p:nvPicPr>
          <p:cNvPr id="15362" name="Picture 2" descr="C:\Users\Michał\Desktop\prezentacj prezes\Wyrzyska.jpg"/>
          <p:cNvPicPr>
            <a:picLocks noChangeAspect="1" noChangeArrowheads="1"/>
          </p:cNvPicPr>
          <p:nvPr/>
        </p:nvPicPr>
        <p:blipFill>
          <a:blip r:embed="rId2" cstate="print"/>
          <a:srcRect/>
          <a:stretch>
            <a:fillRect/>
          </a:stretch>
        </p:blipFill>
        <p:spPr bwMode="auto">
          <a:xfrm>
            <a:off x="539552" y="2996952"/>
            <a:ext cx="5040560" cy="2798844"/>
          </a:xfrm>
          <a:prstGeom prst="rect">
            <a:avLst/>
          </a:prstGeom>
          <a:noFill/>
        </p:spPr>
      </p:pic>
      <p:pic>
        <p:nvPicPr>
          <p:cNvPr id="4" name="Picture 3" descr="C:\Users\Michał\Desktop\strona zgkim\Artykuly\logo 2.jpg"/>
          <p:cNvPicPr>
            <a:picLocks noChangeAspect="1" noChangeArrowheads="1"/>
          </p:cNvPicPr>
          <p:nvPr/>
        </p:nvPicPr>
        <p:blipFill>
          <a:blip r:embed="rId3"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56530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 y="530352"/>
            <a:ext cx="8183880" cy="5346920"/>
          </a:xfrm>
        </p:spPr>
        <p:txBody>
          <a:bodyPr>
            <a:normAutofit/>
          </a:bodyPr>
          <a:lstStyle/>
          <a:p>
            <a:pPr algn="ctr">
              <a:buNone/>
            </a:pPr>
            <a:r>
              <a:rPr lang="pl-PL" b="1" i="1" dirty="0"/>
              <a:t>Wymiana przyłączy</a:t>
            </a:r>
          </a:p>
          <a:p>
            <a:pPr algn="ctr">
              <a:buNone/>
            </a:pPr>
            <a:r>
              <a:rPr lang="pl-PL" b="1" i="1" dirty="0"/>
              <a:t> wodociągowych </a:t>
            </a:r>
          </a:p>
          <a:p>
            <a:pPr algn="ctr">
              <a:buNone/>
            </a:pPr>
            <a:r>
              <a:rPr lang="pl-PL" b="1" i="1" dirty="0"/>
              <a:t>ul. Polna 1-3 długość 100m</a:t>
            </a:r>
          </a:p>
          <a:p>
            <a:pPr algn="ctr">
              <a:buNone/>
            </a:pPr>
            <a:r>
              <a:rPr lang="pl-PL" b="1" i="1" dirty="0"/>
              <a:t> 2014</a:t>
            </a:r>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r>
              <a:rPr lang="pl-PL" sz="1800" b="1" dirty="0"/>
              <a:t>                                                              Wartość kosztorysowa:</a:t>
            </a:r>
          </a:p>
          <a:p>
            <a:pPr algn="ctr">
              <a:buNone/>
            </a:pPr>
            <a:r>
              <a:rPr lang="pl-PL" sz="1800" b="1" dirty="0"/>
              <a:t>                                                     24 600,00 zł</a:t>
            </a:r>
          </a:p>
        </p:txBody>
      </p:sp>
      <p:pic>
        <p:nvPicPr>
          <p:cNvPr id="16386" name="Picture 2" descr="C:\Users\Michał\Desktop\prezentacj prezes\Polna 1- 3.jpg"/>
          <p:cNvPicPr>
            <a:picLocks noChangeAspect="1" noChangeArrowheads="1"/>
          </p:cNvPicPr>
          <p:nvPr/>
        </p:nvPicPr>
        <p:blipFill>
          <a:blip r:embed="rId2" cstate="print"/>
          <a:srcRect/>
          <a:stretch>
            <a:fillRect/>
          </a:stretch>
        </p:blipFill>
        <p:spPr bwMode="auto">
          <a:xfrm>
            <a:off x="467544" y="2564904"/>
            <a:ext cx="4953907" cy="3304302"/>
          </a:xfrm>
          <a:prstGeom prst="rect">
            <a:avLst/>
          </a:prstGeom>
          <a:noFill/>
        </p:spPr>
      </p:pic>
      <p:pic>
        <p:nvPicPr>
          <p:cNvPr id="5" name="Picture 3" descr="C:\Users\Michał\Desktop\strona zgkim\Artykuly\logo 2.jpg"/>
          <p:cNvPicPr>
            <a:picLocks noChangeAspect="1" noChangeArrowheads="1"/>
          </p:cNvPicPr>
          <p:nvPr/>
        </p:nvPicPr>
        <p:blipFill>
          <a:blip r:embed="rId3" cstate="print"/>
          <a:srcRect/>
          <a:stretch>
            <a:fillRect/>
          </a:stretch>
        </p:blipFill>
        <p:spPr bwMode="auto">
          <a:xfrm>
            <a:off x="467544" y="404664"/>
            <a:ext cx="1224135" cy="1175655"/>
          </a:xfrm>
          <a:prstGeom prst="rect">
            <a:avLst/>
          </a:prstGeom>
          <a:noFill/>
        </p:spPr>
      </p:pic>
    </p:spTree>
    <p:extLst>
      <p:ext uri="{BB962C8B-B14F-4D97-AF65-F5344CB8AC3E}">
        <p14:creationId xmlns:p14="http://schemas.microsoft.com/office/powerpoint/2010/main" val="4084340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 y="530352"/>
            <a:ext cx="8183880" cy="5346920"/>
          </a:xfrm>
        </p:spPr>
        <p:txBody>
          <a:bodyPr>
            <a:normAutofit lnSpcReduction="10000"/>
          </a:bodyPr>
          <a:lstStyle/>
          <a:p>
            <a:pPr algn="ctr">
              <a:buNone/>
            </a:pPr>
            <a:endParaRPr lang="pl-PL" b="1" i="1" dirty="0"/>
          </a:p>
          <a:p>
            <a:pPr algn="ctr">
              <a:buNone/>
            </a:pPr>
            <a:r>
              <a:rPr lang="pl-PL" b="1" i="1" dirty="0"/>
              <a:t>Remont stacji uzdatniania wody </a:t>
            </a:r>
          </a:p>
          <a:p>
            <a:pPr algn="ctr">
              <a:buNone/>
            </a:pPr>
            <a:r>
              <a:rPr lang="pl-PL" b="1" i="1" dirty="0"/>
              <a:t>w miejscowości Żurawia</a:t>
            </a:r>
          </a:p>
          <a:p>
            <a:pPr algn="ctr">
              <a:buNone/>
            </a:pPr>
            <a:r>
              <a:rPr lang="pl-PL" b="1" i="1" dirty="0"/>
              <a:t>2014</a:t>
            </a:r>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r>
              <a:rPr lang="pl-PL" sz="1800" dirty="0"/>
              <a:t>                                           </a:t>
            </a:r>
          </a:p>
          <a:p>
            <a:pPr algn="ctr">
              <a:buNone/>
            </a:pPr>
            <a:endParaRPr lang="pl-PL" sz="1800" dirty="0"/>
          </a:p>
          <a:p>
            <a:pPr algn="ctr">
              <a:buNone/>
            </a:pPr>
            <a:r>
              <a:rPr lang="pl-PL" sz="1800" b="1" dirty="0"/>
              <a:t>                                                      </a:t>
            </a:r>
          </a:p>
          <a:p>
            <a:pPr algn="ctr">
              <a:buNone/>
            </a:pPr>
            <a:r>
              <a:rPr lang="pl-PL" sz="1800" b="1" dirty="0"/>
              <a:t>						Koszt inwestycji:</a:t>
            </a:r>
          </a:p>
          <a:p>
            <a:pPr algn="ctr">
              <a:buNone/>
            </a:pPr>
            <a:r>
              <a:rPr lang="pl-PL" sz="1800" b="1" dirty="0"/>
              <a:t>                                                    9 800,00 zł</a:t>
            </a:r>
          </a:p>
        </p:txBody>
      </p:sp>
      <p:pic>
        <p:nvPicPr>
          <p:cNvPr id="7171" name="Picture 3" descr="C:\Users\Michał\Desktop\prezentacj prezes\20150518_115756.jpg"/>
          <p:cNvPicPr>
            <a:picLocks noChangeAspect="1" noChangeArrowheads="1"/>
          </p:cNvPicPr>
          <p:nvPr/>
        </p:nvPicPr>
        <p:blipFill>
          <a:blip r:embed="rId2" cstate="print"/>
          <a:srcRect/>
          <a:stretch>
            <a:fillRect/>
          </a:stretch>
        </p:blipFill>
        <p:spPr bwMode="auto">
          <a:xfrm>
            <a:off x="683568" y="3212976"/>
            <a:ext cx="3528392" cy="2646294"/>
          </a:xfrm>
          <a:prstGeom prst="rect">
            <a:avLst/>
          </a:prstGeom>
          <a:noFill/>
        </p:spPr>
      </p:pic>
      <p:pic>
        <p:nvPicPr>
          <p:cNvPr id="7172" name="Picture 4" descr="C:\Users\Michał\Desktop\prezentacj prezes\20150518_120333.jpg"/>
          <p:cNvPicPr>
            <a:picLocks noChangeAspect="1" noChangeArrowheads="1"/>
          </p:cNvPicPr>
          <p:nvPr/>
        </p:nvPicPr>
        <p:blipFill>
          <a:blip r:embed="rId3" cstate="print"/>
          <a:srcRect/>
          <a:stretch>
            <a:fillRect/>
          </a:stretch>
        </p:blipFill>
        <p:spPr bwMode="auto">
          <a:xfrm>
            <a:off x="4839046" y="2420888"/>
            <a:ext cx="3571741" cy="2678265"/>
          </a:xfrm>
          <a:prstGeom prst="rect">
            <a:avLst/>
          </a:prstGeom>
          <a:noFill/>
        </p:spPr>
      </p:pic>
      <p:pic>
        <p:nvPicPr>
          <p:cNvPr id="5" name="Picture 3" descr="C:\Users\Michał\Desktop\strona zgkim\Artykuly\logo 2.jpg"/>
          <p:cNvPicPr>
            <a:picLocks noChangeAspect="1" noChangeArrowheads="1"/>
          </p:cNvPicPr>
          <p:nvPr/>
        </p:nvPicPr>
        <p:blipFill>
          <a:blip r:embed="rId4" cstate="print"/>
          <a:srcRect/>
          <a:stretch>
            <a:fillRect/>
          </a:stretch>
        </p:blipFill>
        <p:spPr bwMode="auto">
          <a:xfrm>
            <a:off x="395536" y="404664"/>
            <a:ext cx="1008112" cy="968187"/>
          </a:xfrm>
          <a:prstGeom prst="rect">
            <a:avLst/>
          </a:prstGeom>
          <a:noFill/>
        </p:spPr>
      </p:pic>
    </p:spTree>
    <p:extLst>
      <p:ext uri="{BB962C8B-B14F-4D97-AF65-F5344CB8AC3E}">
        <p14:creationId xmlns:p14="http://schemas.microsoft.com/office/powerpoint/2010/main" val="978319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611188" y="531813"/>
            <a:ext cx="7848600" cy="1384300"/>
          </a:xfrm>
          <a:prstGeom prst="rect">
            <a:avLst/>
          </a:prstGeom>
          <a:noFill/>
        </p:spPr>
        <p:txBody>
          <a:bodyPr>
            <a:spAutoFit/>
          </a:bodyPr>
          <a:lstStyle/>
          <a:p>
            <a:pPr algn="ctr">
              <a:defRPr/>
            </a:pPr>
            <a:r>
              <a:rPr lang="pl-PL" sz="2800" b="1" i="1" dirty="0">
                <a:latin typeface="+mj-lt"/>
              </a:rPr>
              <a:t>Wykonanie ogrodzenia ujęcia</a:t>
            </a:r>
          </a:p>
          <a:p>
            <a:pPr algn="ctr">
              <a:defRPr/>
            </a:pPr>
            <a:r>
              <a:rPr lang="pl-PL" sz="2800" b="1" i="1" dirty="0">
                <a:latin typeface="+mj-lt"/>
              </a:rPr>
              <a:t> wody na ul. Tupadzkiej w Kcyni</a:t>
            </a:r>
          </a:p>
          <a:p>
            <a:pPr algn="ctr">
              <a:defRPr/>
            </a:pPr>
            <a:r>
              <a:rPr lang="pl-PL" sz="2800" b="1" i="1" dirty="0">
                <a:latin typeface="+mj-lt"/>
              </a:rPr>
              <a:t>2015</a:t>
            </a:r>
          </a:p>
        </p:txBody>
      </p:sp>
      <p:sp>
        <p:nvSpPr>
          <p:cNvPr id="4" name="pole tekstowe 3"/>
          <p:cNvSpPr txBox="1"/>
          <p:nvPr/>
        </p:nvSpPr>
        <p:spPr>
          <a:xfrm>
            <a:off x="3348038" y="1989138"/>
            <a:ext cx="2376487" cy="646112"/>
          </a:xfrm>
          <a:prstGeom prst="rect">
            <a:avLst/>
          </a:prstGeom>
          <a:noFill/>
        </p:spPr>
        <p:txBody>
          <a:bodyPr>
            <a:spAutoFit/>
          </a:bodyPr>
          <a:lstStyle/>
          <a:p>
            <a:pPr algn="ctr">
              <a:defRPr/>
            </a:pPr>
            <a:r>
              <a:rPr lang="pl-PL" b="1" dirty="0">
                <a:latin typeface="+mj-lt"/>
              </a:rPr>
              <a:t>Koszt inwestycji:</a:t>
            </a:r>
          </a:p>
          <a:p>
            <a:pPr algn="ctr">
              <a:defRPr/>
            </a:pPr>
            <a:r>
              <a:rPr lang="pl-PL" b="1" dirty="0">
                <a:latin typeface="+mj-lt"/>
              </a:rPr>
              <a:t>5 700,00zł</a:t>
            </a:r>
          </a:p>
        </p:txBody>
      </p:sp>
      <p:pic>
        <p:nvPicPr>
          <p:cNvPr id="22532" name="Obraz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6575" y="2852738"/>
            <a:ext cx="5457825"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Michał\Desktop\strona zgkim\Artykuly\logo 2.jpg"/>
          <p:cNvPicPr>
            <a:picLocks noChangeAspect="1" noChangeArrowheads="1"/>
          </p:cNvPicPr>
          <p:nvPr/>
        </p:nvPicPr>
        <p:blipFill>
          <a:blip r:embed="rId3" cstate="print"/>
          <a:srcRect/>
          <a:stretch>
            <a:fillRect/>
          </a:stretch>
        </p:blipFill>
        <p:spPr bwMode="auto">
          <a:xfrm>
            <a:off x="395536" y="404664"/>
            <a:ext cx="1008112" cy="968187"/>
          </a:xfrm>
          <a:prstGeom prst="rect">
            <a:avLst/>
          </a:prstGeom>
          <a:noFill/>
        </p:spPr>
      </p:pic>
    </p:spTree>
    <p:extLst>
      <p:ext uri="{BB962C8B-B14F-4D97-AF65-F5344CB8AC3E}">
        <p14:creationId xmlns:p14="http://schemas.microsoft.com/office/powerpoint/2010/main" val="1561600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829826" y="783375"/>
            <a:ext cx="7632700" cy="1384300"/>
          </a:xfrm>
          <a:prstGeom prst="rect">
            <a:avLst/>
          </a:prstGeom>
          <a:noFill/>
        </p:spPr>
        <p:txBody>
          <a:bodyPr>
            <a:spAutoFit/>
          </a:bodyPr>
          <a:lstStyle/>
          <a:p>
            <a:pPr algn="ctr">
              <a:defRPr/>
            </a:pPr>
            <a:r>
              <a:rPr lang="pl-PL" sz="2800" b="1" i="1" dirty="0">
                <a:latin typeface="+mn-lt"/>
              </a:rPr>
              <a:t>Zakup sondy do pomiaru tlenu </a:t>
            </a:r>
          </a:p>
          <a:p>
            <a:pPr algn="ctr">
              <a:defRPr/>
            </a:pPr>
            <a:r>
              <a:rPr lang="pl-PL" sz="2800" b="1" i="1" dirty="0">
                <a:latin typeface="+mn-lt"/>
              </a:rPr>
              <a:t>w reaktorze oczyszczalni ścieków</a:t>
            </a:r>
          </a:p>
          <a:p>
            <a:pPr algn="ctr">
              <a:defRPr/>
            </a:pPr>
            <a:r>
              <a:rPr lang="pl-PL" sz="2800" b="1" i="1" dirty="0">
                <a:latin typeface="+mn-lt"/>
              </a:rPr>
              <a:t>2015</a:t>
            </a:r>
          </a:p>
        </p:txBody>
      </p:sp>
      <p:sp>
        <p:nvSpPr>
          <p:cNvPr id="4" name="pole tekstowe 3"/>
          <p:cNvSpPr txBox="1"/>
          <p:nvPr/>
        </p:nvSpPr>
        <p:spPr>
          <a:xfrm>
            <a:off x="3335338" y="2420938"/>
            <a:ext cx="2397125" cy="646112"/>
          </a:xfrm>
          <a:prstGeom prst="rect">
            <a:avLst/>
          </a:prstGeom>
          <a:noFill/>
        </p:spPr>
        <p:txBody>
          <a:bodyPr wrap="none">
            <a:spAutoFit/>
          </a:bodyPr>
          <a:lstStyle/>
          <a:p>
            <a:pPr algn="ctr">
              <a:defRPr/>
            </a:pPr>
            <a:r>
              <a:rPr lang="pl-PL" b="1" dirty="0">
                <a:latin typeface="+mn-lt"/>
              </a:rPr>
              <a:t>Koszt inwestycji:</a:t>
            </a:r>
          </a:p>
          <a:p>
            <a:pPr algn="ctr">
              <a:defRPr/>
            </a:pPr>
            <a:r>
              <a:rPr lang="pl-PL" b="1" dirty="0">
                <a:latin typeface="+mn-lt"/>
              </a:rPr>
              <a:t>8 487,00 zł</a:t>
            </a:r>
          </a:p>
        </p:txBody>
      </p:sp>
      <p:pic>
        <p:nvPicPr>
          <p:cNvPr id="23556" name="Obraz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4475" y="3095625"/>
            <a:ext cx="3148013"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Obraz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488" y="3095625"/>
            <a:ext cx="273685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Michał\Desktop\strona zgkim\Artykuly\logo 2.jpg"/>
          <p:cNvPicPr>
            <a:picLocks noChangeAspect="1" noChangeArrowheads="1"/>
          </p:cNvPicPr>
          <p:nvPr/>
        </p:nvPicPr>
        <p:blipFill>
          <a:blip r:embed="rId4" cstate="print"/>
          <a:srcRect/>
          <a:stretch>
            <a:fillRect/>
          </a:stretch>
        </p:blipFill>
        <p:spPr bwMode="auto">
          <a:xfrm>
            <a:off x="395536" y="404664"/>
            <a:ext cx="1008112" cy="968187"/>
          </a:xfrm>
          <a:prstGeom prst="rect">
            <a:avLst/>
          </a:prstGeom>
          <a:noFill/>
        </p:spPr>
      </p:pic>
    </p:spTree>
    <p:extLst>
      <p:ext uri="{BB962C8B-B14F-4D97-AF65-F5344CB8AC3E}">
        <p14:creationId xmlns:p14="http://schemas.microsoft.com/office/powerpoint/2010/main" val="3687213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395536" y="404664"/>
            <a:ext cx="1008112" cy="968187"/>
          </a:xfrm>
          <a:prstGeom prst="rect">
            <a:avLst/>
          </a:prstGeom>
          <a:noFill/>
        </p:spPr>
      </p:pic>
      <p:sp>
        <p:nvSpPr>
          <p:cNvPr id="6" name="pole tekstowe 5"/>
          <p:cNvSpPr txBox="1"/>
          <p:nvPr/>
        </p:nvSpPr>
        <p:spPr>
          <a:xfrm>
            <a:off x="1619672" y="548680"/>
            <a:ext cx="6912768" cy="1384995"/>
          </a:xfrm>
          <a:prstGeom prst="rect">
            <a:avLst/>
          </a:prstGeom>
          <a:noFill/>
        </p:spPr>
        <p:txBody>
          <a:bodyPr wrap="square" rtlCol="0">
            <a:spAutoFit/>
          </a:bodyPr>
          <a:lstStyle/>
          <a:p>
            <a:pPr algn="ctr"/>
            <a:r>
              <a:rPr lang="pl-PL" sz="2800" b="1" dirty="0"/>
              <a:t>Remont sieci wodociągowej Chwaliszewo - II etap 220m</a:t>
            </a:r>
          </a:p>
          <a:p>
            <a:pPr algn="ctr"/>
            <a:r>
              <a:rPr lang="pl-PL" sz="2800" b="1" dirty="0"/>
              <a:t>2015r </a:t>
            </a:r>
          </a:p>
        </p:txBody>
      </p:sp>
      <p:sp>
        <p:nvSpPr>
          <p:cNvPr id="8" name="pole tekstowe 7"/>
          <p:cNvSpPr txBox="1"/>
          <p:nvPr/>
        </p:nvSpPr>
        <p:spPr>
          <a:xfrm>
            <a:off x="5220072" y="4149080"/>
            <a:ext cx="3312368" cy="646331"/>
          </a:xfrm>
          <a:prstGeom prst="rect">
            <a:avLst/>
          </a:prstGeom>
          <a:noFill/>
        </p:spPr>
        <p:txBody>
          <a:bodyPr wrap="square" rtlCol="0">
            <a:spAutoFit/>
          </a:bodyPr>
          <a:lstStyle/>
          <a:p>
            <a:pPr algn="ctr"/>
            <a:r>
              <a:rPr lang="pl-PL" b="1" dirty="0"/>
              <a:t>Wartość kosztorysowa:</a:t>
            </a:r>
          </a:p>
          <a:p>
            <a:pPr algn="ctr"/>
            <a:r>
              <a:rPr lang="pl-PL" b="1" dirty="0"/>
              <a:t>54 120,00 zł</a:t>
            </a:r>
          </a:p>
        </p:txBody>
      </p:sp>
      <p:pic>
        <p:nvPicPr>
          <p:cNvPr id="3074" name="Picture 2" descr="C:\Users\Samsung\Desktop\PREZENTACJA 2018\mapki zdjęcia i długości odcinków sieci\Chwaliszewo - wodociąg II etap k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455" y="2086292"/>
            <a:ext cx="4557601" cy="3286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670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p:cNvGraphicFramePr>
            <a:graphicFrameLocks noGrp="1"/>
          </p:cNvGraphicFramePr>
          <p:nvPr>
            <p:extLst>
              <p:ext uri="{D42A27DB-BD31-4B8C-83A1-F6EECF244321}">
                <p14:modId xmlns:p14="http://schemas.microsoft.com/office/powerpoint/2010/main" val="2402321021"/>
              </p:ext>
            </p:extLst>
          </p:nvPr>
        </p:nvGraphicFramePr>
        <p:xfrm>
          <a:off x="539552" y="328561"/>
          <a:ext cx="8064896" cy="6184661"/>
        </p:xfrm>
        <a:graphic>
          <a:graphicData uri="http://schemas.openxmlformats.org/drawingml/2006/table">
            <a:tbl>
              <a:tblPr/>
              <a:tblGrid>
                <a:gridCol w="4896544">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tblGrid>
              <a:tr h="404931">
                <a:tc gridSpan="2">
                  <a:txBody>
                    <a:bodyPr/>
                    <a:lstStyle/>
                    <a:p>
                      <a:pPr algn="ctr" fontAlgn="ctr"/>
                      <a:r>
                        <a:rPr lang="pl-PL" sz="1800" b="1" i="1" u="none" strike="noStrike" dirty="0">
                          <a:solidFill>
                            <a:srgbClr val="000000"/>
                          </a:solidFill>
                          <a:latin typeface="Cambria"/>
                        </a:rPr>
                        <a:t>Kapitał zakładowy Spółki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l-PL"/>
                    </a:p>
                  </a:txBody>
                  <a:tcPr/>
                </a:tc>
                <a:extLst>
                  <a:ext uri="{0D108BD9-81ED-4DB2-BD59-A6C34878D82A}">
                    <a16:rowId xmlns:a16="http://schemas.microsoft.com/office/drawing/2014/main" val="10000"/>
                  </a:ext>
                </a:extLst>
              </a:tr>
              <a:tr h="349556">
                <a:tc>
                  <a:txBody>
                    <a:bodyPr/>
                    <a:lstStyle/>
                    <a:p>
                      <a:pPr algn="ctr" fontAlgn="ctr"/>
                      <a:r>
                        <a:rPr lang="pl-PL" sz="1800" b="1" i="1" u="none" strike="noStrike" dirty="0">
                          <a:solidFill>
                            <a:srgbClr val="000000"/>
                          </a:solidFill>
                          <a:latin typeface="Cambria"/>
                        </a:rPr>
                        <a:t> na dzień 01-01-2011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pl-PL" sz="1800" b="1" i="1" u="none" strike="noStrike" dirty="0">
                          <a:solidFill>
                            <a:srgbClr val="000000"/>
                          </a:solidFill>
                          <a:latin typeface="Cambria"/>
                        </a:rPr>
                        <a:t>50 000,00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0001"/>
                  </a:ext>
                </a:extLst>
              </a:tr>
              <a:tr h="284374">
                <a:tc>
                  <a:txBody>
                    <a:bodyPr/>
                    <a:lstStyle/>
                    <a:p>
                      <a:pPr algn="ctr" fontAlgn="ctr"/>
                      <a:r>
                        <a:rPr lang="pl-PL" sz="1800" b="0" i="1" u="none" strike="noStrike" dirty="0">
                          <a:solidFill>
                            <a:srgbClr val="000000"/>
                          </a:solidFill>
                          <a:latin typeface="Cambria"/>
                        </a:rPr>
                        <a:t>aport rzeczowy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800" b="0" i="1" u="none" strike="noStrike" dirty="0">
                          <a:solidFill>
                            <a:srgbClr val="000000"/>
                          </a:solidFill>
                          <a:latin typeface="Cambria"/>
                        </a:rPr>
                        <a:t>975 037,00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4756">
                <a:tc>
                  <a:txBody>
                    <a:bodyPr/>
                    <a:lstStyle/>
                    <a:p>
                      <a:pPr algn="ctr" fontAlgn="ctr"/>
                      <a:r>
                        <a:rPr lang="pl-PL" sz="1800" b="0" i="1" u="none" strike="noStrike" dirty="0">
                          <a:solidFill>
                            <a:srgbClr val="000000"/>
                          </a:solidFill>
                          <a:latin typeface="Cambria"/>
                        </a:rPr>
                        <a:t>aport  pieniężny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800" b="0" i="1" u="none" strike="noStrike" dirty="0">
                          <a:solidFill>
                            <a:srgbClr val="000000"/>
                          </a:solidFill>
                          <a:latin typeface="Cambria"/>
                        </a:rPr>
                        <a:t>63,00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4756">
                <a:tc>
                  <a:txBody>
                    <a:bodyPr/>
                    <a:lstStyle/>
                    <a:p>
                      <a:pPr algn="ctr" fontAlgn="ctr"/>
                      <a:r>
                        <a:rPr lang="pl-PL" sz="1800" b="1" i="1" u="none" strike="noStrike" dirty="0">
                          <a:solidFill>
                            <a:srgbClr val="000000"/>
                          </a:solidFill>
                          <a:latin typeface="Cambria"/>
                        </a:rPr>
                        <a:t>na dzień 31-12-2012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pl-PL" sz="1800" b="1" i="1" u="none" strike="noStrike" dirty="0">
                          <a:solidFill>
                            <a:srgbClr val="000000"/>
                          </a:solidFill>
                          <a:latin typeface="Cambria"/>
                        </a:rPr>
                        <a:t>1 025 100,00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0004"/>
                  </a:ext>
                </a:extLst>
              </a:tr>
              <a:tr h="274756">
                <a:tc>
                  <a:txBody>
                    <a:bodyPr/>
                    <a:lstStyle/>
                    <a:p>
                      <a:pPr algn="ctr" fontAlgn="ctr"/>
                      <a:r>
                        <a:rPr lang="pl-PL" sz="1800" b="0" i="1" u="none" strike="noStrike" dirty="0">
                          <a:solidFill>
                            <a:srgbClr val="000000"/>
                          </a:solidFill>
                          <a:latin typeface="Cambria"/>
                        </a:rPr>
                        <a:t>aport  pieniężny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800" b="0" i="1" u="none" strike="noStrike" dirty="0">
                          <a:solidFill>
                            <a:srgbClr val="000000"/>
                          </a:solidFill>
                          <a:latin typeface="Cambria"/>
                        </a:rPr>
                        <a:t>351 700,00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24644">
                <a:tc>
                  <a:txBody>
                    <a:bodyPr/>
                    <a:lstStyle/>
                    <a:p>
                      <a:pPr algn="ctr" fontAlgn="ctr"/>
                      <a:r>
                        <a:rPr lang="pl-PL" sz="1800" b="1" i="1" u="none" strike="noStrike" dirty="0">
                          <a:solidFill>
                            <a:srgbClr val="000000"/>
                          </a:solidFill>
                          <a:latin typeface="Cambria"/>
                        </a:rPr>
                        <a:t>na dzień 31-12-2013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pl-PL" sz="1800" b="1" i="1" u="none" strike="noStrike" dirty="0">
                          <a:solidFill>
                            <a:srgbClr val="000000"/>
                          </a:solidFill>
                          <a:latin typeface="Cambria"/>
                        </a:rPr>
                        <a:t>1 376 800,00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0006"/>
                  </a:ext>
                </a:extLst>
              </a:tr>
              <a:tr h="274756">
                <a:tc>
                  <a:txBody>
                    <a:bodyPr/>
                    <a:lstStyle/>
                    <a:p>
                      <a:pPr algn="ctr" fontAlgn="ctr"/>
                      <a:r>
                        <a:rPr lang="pl-PL" sz="1800" b="0" i="1" u="none" strike="noStrike" dirty="0">
                          <a:solidFill>
                            <a:srgbClr val="000000"/>
                          </a:solidFill>
                          <a:latin typeface="Cambria"/>
                        </a:rPr>
                        <a:t>aport  pieniężny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800" b="0" i="0" u="none" strike="noStrike" dirty="0">
                          <a:solidFill>
                            <a:srgbClr val="000000"/>
                          </a:solidFill>
                          <a:latin typeface="Cambria"/>
                        </a:rPr>
                        <a:t>100 000,00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24644">
                <a:tc>
                  <a:txBody>
                    <a:bodyPr/>
                    <a:lstStyle/>
                    <a:p>
                      <a:pPr algn="ctr" fontAlgn="ctr"/>
                      <a:r>
                        <a:rPr lang="pl-PL" sz="1800" b="1" i="1" u="none" strike="noStrike" dirty="0">
                          <a:solidFill>
                            <a:srgbClr val="000000"/>
                          </a:solidFill>
                          <a:latin typeface="Cambria"/>
                        </a:rPr>
                        <a:t>na dzień 31-12-2014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pl-PL" sz="1800" b="1" i="1" u="none" strike="noStrike" dirty="0">
                          <a:solidFill>
                            <a:srgbClr val="000000"/>
                          </a:solidFill>
                          <a:latin typeface="Cambria"/>
                        </a:rPr>
                        <a:t>1 476 800,00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0008"/>
                  </a:ext>
                </a:extLst>
              </a:tr>
              <a:tr h="324644">
                <a:tc>
                  <a:txBody>
                    <a:bodyPr/>
                    <a:lstStyle/>
                    <a:p>
                      <a:pPr algn="ctr" fontAlgn="ctr"/>
                      <a:r>
                        <a:rPr lang="pl-PL" sz="1800" b="1" i="1" u="none" strike="noStrike" dirty="0">
                          <a:solidFill>
                            <a:srgbClr val="000000"/>
                          </a:solidFill>
                          <a:latin typeface="Cambria"/>
                        </a:rPr>
                        <a:t>na dzień 31-12-2015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pl-PL" sz="1800" b="1" i="1" u="none" strike="noStrike" dirty="0">
                          <a:solidFill>
                            <a:srgbClr val="000000"/>
                          </a:solidFill>
                          <a:latin typeface="Cambria"/>
                        </a:rPr>
                        <a:t>1 476 800,00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0009"/>
                  </a:ext>
                </a:extLst>
              </a:tr>
              <a:tr h="274756">
                <a:tc>
                  <a:txBody>
                    <a:bodyPr/>
                    <a:lstStyle/>
                    <a:p>
                      <a:pPr algn="ctr" fontAlgn="ctr"/>
                      <a:r>
                        <a:rPr lang="pl-PL" sz="1800" b="1" i="1" u="none" strike="noStrike" dirty="0">
                          <a:solidFill>
                            <a:srgbClr val="000000"/>
                          </a:solidFill>
                          <a:latin typeface="Cambria"/>
                        </a:rPr>
                        <a:t>na dzień 31-12-2016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pl-PL" sz="1800" b="1" i="1" u="none" strike="noStrike" dirty="0">
                          <a:solidFill>
                            <a:srgbClr val="000000"/>
                          </a:solidFill>
                          <a:latin typeface="Cambria"/>
                        </a:rPr>
                        <a:t>1 476 800,00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0010"/>
                  </a:ext>
                </a:extLst>
              </a:tr>
              <a:tr h="274756">
                <a:tc>
                  <a:txBody>
                    <a:bodyPr/>
                    <a:lstStyle/>
                    <a:p>
                      <a:pPr algn="ctr" fontAlgn="ctr"/>
                      <a:r>
                        <a:rPr lang="pl-PL" sz="1800" b="1" i="1" u="none" strike="noStrike" dirty="0">
                          <a:solidFill>
                            <a:srgbClr val="000000"/>
                          </a:solidFill>
                          <a:latin typeface="Cambria"/>
                        </a:rPr>
                        <a:t>na dzień 31-12-2017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pl-PL" sz="1800" b="1" i="1" u="none" strike="noStrike" dirty="0">
                          <a:solidFill>
                            <a:srgbClr val="000000"/>
                          </a:solidFill>
                          <a:latin typeface="Cambria"/>
                        </a:rPr>
                        <a:t>1 476 800,00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0011"/>
                  </a:ext>
                </a:extLst>
              </a:tr>
              <a:tr h="274756">
                <a:tc>
                  <a:txBody>
                    <a:bodyPr/>
                    <a:lstStyle/>
                    <a:p>
                      <a:pPr algn="ctr" fontAlgn="ctr"/>
                      <a:r>
                        <a:rPr lang="pl-PL" sz="1800" b="1" i="1" u="none" strike="noStrike" dirty="0">
                          <a:solidFill>
                            <a:srgbClr val="000000"/>
                          </a:solidFill>
                          <a:latin typeface="Cambria"/>
                        </a:rPr>
                        <a:t>na dzień 31-12-2018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pl-PL" sz="1800" b="1" i="1" u="none" strike="noStrike" dirty="0">
                          <a:solidFill>
                            <a:srgbClr val="000000"/>
                          </a:solidFill>
                          <a:latin typeface="Cambria"/>
                        </a:rPr>
                        <a:t>1 476 800,00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0012"/>
                  </a:ext>
                </a:extLst>
              </a:tr>
              <a:tr h="274756">
                <a:tc>
                  <a:txBody>
                    <a:bodyPr/>
                    <a:lstStyle/>
                    <a:p>
                      <a:pPr algn="ctr" fontAlgn="ctr"/>
                      <a:r>
                        <a:rPr lang="pl-PL" sz="1800" b="0" i="1" u="none" strike="noStrike" dirty="0">
                          <a:solidFill>
                            <a:srgbClr val="000000"/>
                          </a:solidFill>
                          <a:latin typeface="Cambria"/>
                        </a:rPr>
                        <a:t>aport</a:t>
                      </a:r>
                      <a:r>
                        <a:rPr lang="pl-PL" sz="1800" b="0" i="1" u="none" strike="noStrike" baseline="0" dirty="0">
                          <a:solidFill>
                            <a:srgbClr val="000000"/>
                          </a:solidFill>
                          <a:latin typeface="Cambria"/>
                        </a:rPr>
                        <a:t> pieniężny</a:t>
                      </a:r>
                      <a:endParaRPr lang="pl-PL" sz="1800" b="0" i="1" u="none" strike="noStrike" dirty="0">
                        <a:solidFill>
                          <a:srgbClr val="000000"/>
                        </a:solidFill>
                        <a:latin typeface="Cambri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pl-PL" sz="1800" b="0" i="1" u="none" strike="noStrike" dirty="0">
                          <a:solidFill>
                            <a:srgbClr val="000000"/>
                          </a:solidFill>
                          <a:latin typeface="Cambria"/>
                        </a:rPr>
                        <a:t>76 500,00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13"/>
                  </a:ext>
                </a:extLst>
              </a:tr>
              <a:tr h="274756">
                <a:tc>
                  <a:txBody>
                    <a:bodyPr/>
                    <a:lstStyle/>
                    <a:p>
                      <a:pPr algn="ctr" fontAlgn="ctr"/>
                      <a:r>
                        <a:rPr lang="pl-PL" sz="1800" b="0" i="1" u="none" strike="noStrike" dirty="0">
                          <a:solidFill>
                            <a:srgbClr val="000000"/>
                          </a:solidFill>
                          <a:latin typeface="Cambria"/>
                        </a:rPr>
                        <a:t>aport rzeczowy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pl-PL" sz="1800" b="0" i="1" u="none" strike="noStrike" dirty="0">
                          <a:solidFill>
                            <a:srgbClr val="000000"/>
                          </a:solidFill>
                          <a:latin typeface="Cambria"/>
                        </a:rPr>
                        <a:t>70</a:t>
                      </a:r>
                      <a:r>
                        <a:rPr lang="pl-PL" sz="1800" b="0" i="1" u="none" strike="noStrike" baseline="0" dirty="0">
                          <a:solidFill>
                            <a:srgbClr val="000000"/>
                          </a:solidFill>
                          <a:latin typeface="Cambria"/>
                        </a:rPr>
                        <a:t> 200,00</a:t>
                      </a:r>
                      <a:endParaRPr lang="pl-PL" sz="1800" b="0" i="1" u="none" strike="noStrike" dirty="0">
                        <a:solidFill>
                          <a:srgbClr val="000000"/>
                        </a:solidFill>
                        <a:latin typeface="Cambri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14"/>
                  </a:ext>
                </a:extLst>
              </a:tr>
              <a:tr h="274756">
                <a:tc>
                  <a:txBody>
                    <a:bodyPr/>
                    <a:lstStyle/>
                    <a:p>
                      <a:pPr algn="ctr" fontAlgn="ctr"/>
                      <a:r>
                        <a:rPr lang="pl-PL" sz="1800" b="1" i="1" u="none" strike="noStrike" dirty="0">
                          <a:solidFill>
                            <a:srgbClr val="FF0000"/>
                          </a:solidFill>
                          <a:latin typeface="Cambria"/>
                        </a:rPr>
                        <a:t> </a:t>
                      </a:r>
                      <a:r>
                        <a:rPr lang="pl-PL" sz="1800" b="1" i="1" u="none" strike="noStrike" dirty="0">
                          <a:solidFill>
                            <a:schemeClr val="tx1"/>
                          </a:solidFill>
                          <a:latin typeface="Cambria"/>
                        </a:rPr>
                        <a:t>na dzień</a:t>
                      </a:r>
                      <a:r>
                        <a:rPr lang="pl-PL" sz="1800" b="1" i="1" u="none" strike="noStrike" baseline="0" dirty="0">
                          <a:solidFill>
                            <a:schemeClr val="tx1"/>
                          </a:solidFill>
                          <a:latin typeface="Cambria"/>
                        </a:rPr>
                        <a:t> 31</a:t>
                      </a:r>
                      <a:r>
                        <a:rPr lang="pl-PL" sz="1800" b="1" i="1" u="none" strike="noStrike" dirty="0">
                          <a:solidFill>
                            <a:schemeClr val="tx1"/>
                          </a:solidFill>
                          <a:latin typeface="Cambria"/>
                        </a:rPr>
                        <a:t>-12-2019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pl-PL" sz="1800" b="1" i="1" u="none" strike="noStrike" dirty="0">
                          <a:solidFill>
                            <a:schemeClr val="tx1"/>
                          </a:solidFill>
                          <a:latin typeface="Cambria"/>
                        </a:rPr>
                        <a:t>1 623 500,00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0015"/>
                  </a:ext>
                </a:extLst>
              </a:tr>
              <a:tr h="274756">
                <a:tc>
                  <a:txBody>
                    <a:bodyPr/>
                    <a:lstStyle/>
                    <a:p>
                      <a:pPr algn="ctr" fontAlgn="ctr"/>
                      <a:r>
                        <a:rPr lang="pl-PL" sz="1800" b="1" i="1" u="none" strike="noStrike" dirty="0">
                          <a:solidFill>
                            <a:schemeClr val="tx1"/>
                          </a:solidFill>
                          <a:latin typeface="Cambria"/>
                        </a:rPr>
                        <a:t>na</a:t>
                      </a:r>
                      <a:r>
                        <a:rPr lang="pl-PL" sz="1800" b="1" i="1" u="none" strike="noStrike" baseline="0" dirty="0">
                          <a:solidFill>
                            <a:schemeClr val="tx1"/>
                          </a:solidFill>
                          <a:latin typeface="Cambria"/>
                        </a:rPr>
                        <a:t> dzień 31.12.2020</a:t>
                      </a:r>
                      <a:endParaRPr lang="pl-PL" sz="1800" b="1" i="1" u="none" strike="noStrike" dirty="0">
                        <a:solidFill>
                          <a:schemeClr val="tx1"/>
                        </a:solidFill>
                        <a:latin typeface="Cambri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pl-PL" sz="1800" b="1" i="1" u="none" strike="noStrike" dirty="0">
                          <a:solidFill>
                            <a:schemeClr val="tx1"/>
                          </a:solidFill>
                          <a:latin typeface="Cambria"/>
                        </a:rPr>
                        <a:t>1 623 500,00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0016"/>
                  </a:ext>
                </a:extLst>
              </a:tr>
              <a:tr h="274756">
                <a:tc>
                  <a:txBody>
                    <a:bodyPr/>
                    <a:lstStyle/>
                    <a:p>
                      <a:pPr algn="ctr" fontAlgn="ctr"/>
                      <a:r>
                        <a:rPr lang="pl-PL" sz="1800" b="1" i="1" u="none" strike="noStrike" dirty="0">
                          <a:solidFill>
                            <a:schemeClr val="tx1"/>
                          </a:solidFill>
                          <a:latin typeface="Cambria"/>
                        </a:rPr>
                        <a:t>na dzień </a:t>
                      </a:r>
                      <a:r>
                        <a:rPr lang="pl-PL" sz="1800" b="1" i="1" u="none" strike="noStrike" baseline="0" dirty="0">
                          <a:solidFill>
                            <a:schemeClr val="tx1"/>
                          </a:solidFill>
                          <a:latin typeface="Cambria"/>
                        </a:rPr>
                        <a:t> 31.12.2021</a:t>
                      </a:r>
                      <a:endParaRPr lang="pl-PL" sz="1800" b="1" i="1" u="none" strike="noStrike" dirty="0">
                        <a:solidFill>
                          <a:schemeClr val="tx1"/>
                        </a:solidFill>
                        <a:latin typeface="Cambri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pl-PL" sz="1800" b="1" i="1" u="none" strike="noStrike" dirty="0">
                          <a:solidFill>
                            <a:schemeClr val="tx1"/>
                          </a:solidFill>
                          <a:latin typeface="Cambria"/>
                        </a:rPr>
                        <a:t>1 623 500,00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0017"/>
                  </a:ext>
                </a:extLst>
              </a:tr>
              <a:tr h="382864">
                <a:tc>
                  <a:txBody>
                    <a:bodyPr/>
                    <a:lstStyle/>
                    <a:p>
                      <a:pPr algn="ctr" fontAlgn="ctr"/>
                      <a:r>
                        <a:rPr lang="pl-PL" sz="1800" b="1" i="1" u="none" strike="noStrike" dirty="0">
                          <a:solidFill>
                            <a:schemeClr val="tx1"/>
                          </a:solidFill>
                          <a:latin typeface="Cambria"/>
                        </a:rPr>
                        <a:t>na dzień 31.12.2022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pl-PL" sz="1800" b="1" i="1" u="none" strike="noStrike" dirty="0">
                          <a:solidFill>
                            <a:schemeClr val="tx1"/>
                          </a:solidFill>
                          <a:latin typeface="Cambria"/>
                        </a:rPr>
                        <a:t>1 623 500,00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640139509"/>
                  </a:ext>
                </a:extLst>
              </a:tr>
              <a:tr h="382864">
                <a:tc>
                  <a:txBody>
                    <a:bodyPr/>
                    <a:lstStyle/>
                    <a:p>
                      <a:pPr algn="ctr" fontAlgn="ctr"/>
                      <a:r>
                        <a:rPr lang="pl-PL" sz="1800" b="1" i="1" u="none" strike="noStrike" dirty="0">
                          <a:solidFill>
                            <a:srgbClr val="FF0000"/>
                          </a:solidFill>
                          <a:latin typeface="Cambria"/>
                        </a:rPr>
                        <a:t>na dzień 31.12.2023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ctr"/>
                      <a:r>
                        <a:rPr lang="pl-PL" sz="1800" b="1" i="1" u="none" strike="noStrike" dirty="0">
                          <a:solidFill>
                            <a:srgbClr val="FF0000"/>
                          </a:solidFill>
                          <a:latin typeface="Cambria"/>
                        </a:rPr>
                        <a:t>1 623 500,00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399961010"/>
                  </a:ext>
                </a:extLst>
              </a:tr>
            </a:tbl>
          </a:graphicData>
        </a:graphic>
      </p:graphicFrame>
      <p:pic>
        <p:nvPicPr>
          <p:cNvPr id="3" name="Picture 3" descr="C:\Users\Michał\Desktop\strona zgkim\Artykuly\logo 2.jpg"/>
          <p:cNvPicPr>
            <a:picLocks noChangeAspect="1" noChangeArrowheads="1"/>
          </p:cNvPicPr>
          <p:nvPr/>
        </p:nvPicPr>
        <p:blipFill>
          <a:blip r:embed="rId3" cstate="print"/>
          <a:srcRect/>
          <a:stretch>
            <a:fillRect/>
          </a:stretch>
        </p:blipFill>
        <p:spPr bwMode="auto">
          <a:xfrm>
            <a:off x="323528" y="332656"/>
            <a:ext cx="1224135" cy="1175655"/>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zawartości 2"/>
          <p:cNvSpPr>
            <a:spLocks noGrp="1"/>
          </p:cNvSpPr>
          <p:nvPr>
            <p:ph idx="1"/>
          </p:nvPr>
        </p:nvSpPr>
        <p:spPr>
          <a:xfrm>
            <a:off x="503238" y="602630"/>
            <a:ext cx="8183562" cy="1746250"/>
          </a:xfrm>
        </p:spPr>
        <p:txBody>
          <a:bodyPr/>
          <a:lstStyle/>
          <a:p>
            <a:pPr algn="ctr" eaLnBrk="1" hangingPunct="1">
              <a:buFont typeface="Wingdings 2" pitchFamily="18" charset="2"/>
              <a:buNone/>
            </a:pPr>
            <a:r>
              <a:rPr lang="pl-PL" altLang="pl-PL" b="1" i="1"/>
              <a:t>Remont oczyszczalni ścieków </a:t>
            </a:r>
          </a:p>
          <a:p>
            <a:pPr algn="ctr" eaLnBrk="1" hangingPunct="1">
              <a:buFont typeface="Wingdings 2" pitchFamily="18" charset="2"/>
              <a:buNone/>
            </a:pPr>
            <a:r>
              <a:rPr lang="pl-PL" altLang="pl-PL" b="1" i="1"/>
              <a:t>i przepompowni ścieków </a:t>
            </a:r>
          </a:p>
          <a:p>
            <a:pPr algn="ctr" eaLnBrk="1" hangingPunct="1">
              <a:buFont typeface="Wingdings 2" pitchFamily="18" charset="2"/>
              <a:buNone/>
            </a:pPr>
            <a:r>
              <a:rPr lang="pl-PL" altLang="pl-PL" b="1" i="1"/>
              <a:t>2012-2015</a:t>
            </a:r>
          </a:p>
        </p:txBody>
      </p:sp>
      <p:pic>
        <p:nvPicPr>
          <p:cNvPr id="1126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3357563"/>
            <a:ext cx="31686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pole tekstowe 1"/>
          <p:cNvSpPr txBox="1">
            <a:spLocks noChangeArrowheads="1"/>
          </p:cNvSpPr>
          <p:nvPr/>
        </p:nvSpPr>
        <p:spPr bwMode="auto">
          <a:xfrm>
            <a:off x="467544" y="2348880"/>
            <a:ext cx="8208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250"/>
              </a:spcBef>
              <a:buClr>
                <a:schemeClr val="accent1"/>
              </a:buClr>
              <a:buSzPct val="80000"/>
              <a:buFont typeface="Wingdings 2" pitchFamily="18" charset="2"/>
              <a:buChar char=""/>
              <a:defRPr sz="2800">
                <a:solidFill>
                  <a:schemeClr val="tx1"/>
                </a:solidFill>
                <a:latin typeface="Verdana" pitchFamily="34" charset="0"/>
              </a:defRPr>
            </a:lvl1pPr>
            <a:lvl2pPr marL="742950" indent="-285750" eaLnBrk="0" hangingPunct="0">
              <a:spcBef>
                <a:spcPts val="250"/>
              </a:spcBef>
              <a:buClr>
                <a:schemeClr val="accent1"/>
              </a:buClr>
              <a:buSzPct val="100000"/>
              <a:buFont typeface="Verdana" pitchFamily="34" charset="0"/>
              <a:buChar char="◦"/>
              <a:defRPr sz="2400">
                <a:solidFill>
                  <a:schemeClr val="tx1"/>
                </a:solidFill>
                <a:latin typeface="Verdana" pitchFamily="34" charset="0"/>
              </a:defRPr>
            </a:lvl2pPr>
            <a:lvl3pPr marL="1143000" indent="-228600" eaLnBrk="0" hangingPunct="0">
              <a:spcBef>
                <a:spcPts val="250"/>
              </a:spcBef>
              <a:buClr>
                <a:srgbClr val="ED3742"/>
              </a:buClr>
              <a:buSzPct val="100000"/>
              <a:buFont typeface="Wingdings 2" pitchFamily="18" charset="2"/>
              <a:buChar char=""/>
              <a:defRPr sz="2200">
                <a:solidFill>
                  <a:schemeClr val="tx1"/>
                </a:solidFill>
                <a:latin typeface="Verdana" pitchFamily="34" charset="0"/>
              </a:defRPr>
            </a:lvl3pPr>
            <a:lvl4pPr marL="1600200" indent="-228600" eaLnBrk="0" hangingPunct="0">
              <a:spcBef>
                <a:spcPts val="225"/>
              </a:spcBef>
              <a:buClr>
                <a:srgbClr val="ED3742"/>
              </a:buClr>
              <a:buSzPct val="112000"/>
              <a:buFont typeface="Verdana" pitchFamily="34" charset="0"/>
              <a:buChar char="◦"/>
              <a:defRPr sz="1900">
                <a:solidFill>
                  <a:schemeClr val="tx1"/>
                </a:solidFill>
                <a:latin typeface="Verdana" pitchFamily="34" charset="0"/>
              </a:defRPr>
            </a:lvl4pPr>
            <a:lvl5pPr marL="2057400" indent="-228600" eaLnBrk="0" hangingPunct="0">
              <a:spcBef>
                <a:spcPts val="250"/>
              </a:spcBef>
              <a:buClr>
                <a:srgbClr val="4A85BF"/>
              </a:buClr>
              <a:buSzPct val="100000"/>
              <a:buFont typeface="Wingdings 2" pitchFamily="18" charset="2"/>
              <a:buChar char=""/>
              <a:defRPr>
                <a:solidFill>
                  <a:schemeClr val="tx1"/>
                </a:solidFill>
                <a:latin typeface="Verdana" pitchFamily="34" charset="0"/>
              </a:defRPr>
            </a:lvl5pPr>
            <a:lvl6pPr marL="25146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6pPr>
            <a:lvl7pPr marL="29718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7pPr>
            <a:lvl8pPr marL="34290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8pPr>
            <a:lvl9pPr marL="3886200" indent="-228600" eaLnBrk="0" fontAlgn="base" hangingPunct="0">
              <a:spcBef>
                <a:spcPts val="250"/>
              </a:spcBef>
              <a:spcAft>
                <a:spcPct val="0"/>
              </a:spcAft>
              <a:buClr>
                <a:srgbClr val="4A85BF"/>
              </a:buClr>
              <a:buSzPct val="100000"/>
              <a:buFont typeface="Wingdings 2" pitchFamily="18" charset="2"/>
              <a:buChar char=""/>
              <a:defRPr>
                <a:solidFill>
                  <a:schemeClr val="tx1"/>
                </a:solidFill>
                <a:latin typeface="Verdana" pitchFamily="34" charset="0"/>
              </a:defRPr>
            </a:lvl9pPr>
          </a:lstStyle>
          <a:p>
            <a:pPr algn="ctr" eaLnBrk="1" hangingPunct="1">
              <a:spcBef>
                <a:spcPct val="0"/>
              </a:spcBef>
              <a:buClrTx/>
              <a:buSzTx/>
              <a:buFont typeface="Wingdings 2" pitchFamily="18" charset="2"/>
              <a:buNone/>
            </a:pPr>
            <a:r>
              <a:rPr lang="pl-PL" altLang="pl-PL" sz="1800" b="1" dirty="0">
                <a:latin typeface="Arial" charset="0"/>
              </a:rPr>
              <a:t>Koszt inwestycji:</a:t>
            </a:r>
          </a:p>
          <a:p>
            <a:pPr algn="ctr" eaLnBrk="1" hangingPunct="1">
              <a:spcBef>
                <a:spcPct val="0"/>
              </a:spcBef>
              <a:buClrTx/>
              <a:buSzTx/>
              <a:buFont typeface="Wingdings 2" pitchFamily="18" charset="2"/>
              <a:buNone/>
            </a:pPr>
            <a:r>
              <a:rPr lang="pl-PL" altLang="pl-PL" sz="1800" b="1" dirty="0">
                <a:latin typeface="Arial" charset="0"/>
              </a:rPr>
              <a:t>205 500,00 zł</a:t>
            </a:r>
          </a:p>
        </p:txBody>
      </p:sp>
      <p:pic>
        <p:nvPicPr>
          <p:cNvPr id="11269" name="Picture 2" descr="C:\Users\Michał\Desktop\prezentacj prezes\przepompown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538" y="3378200"/>
            <a:ext cx="4084637"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7605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395536" y="404664"/>
            <a:ext cx="1008112" cy="968187"/>
          </a:xfrm>
          <a:prstGeom prst="rect">
            <a:avLst/>
          </a:prstGeom>
          <a:noFill/>
        </p:spPr>
      </p:pic>
      <p:sp>
        <p:nvSpPr>
          <p:cNvPr id="6" name="pole tekstowe 5"/>
          <p:cNvSpPr txBox="1"/>
          <p:nvPr/>
        </p:nvSpPr>
        <p:spPr>
          <a:xfrm>
            <a:off x="1619672" y="548680"/>
            <a:ext cx="6912768" cy="1384995"/>
          </a:xfrm>
          <a:prstGeom prst="rect">
            <a:avLst/>
          </a:prstGeom>
          <a:noFill/>
        </p:spPr>
        <p:txBody>
          <a:bodyPr wrap="square" rtlCol="0">
            <a:spAutoFit/>
          </a:bodyPr>
          <a:lstStyle/>
          <a:p>
            <a:pPr algn="ctr"/>
            <a:r>
              <a:rPr lang="pl-PL" sz="2800" b="1" dirty="0"/>
              <a:t>Remont oczyszczalni ścieków </a:t>
            </a:r>
          </a:p>
          <a:p>
            <a:pPr algn="ctr"/>
            <a:r>
              <a:rPr lang="pl-PL" sz="2800" b="1" dirty="0"/>
              <a:t>i przepompowni ścieków</a:t>
            </a:r>
          </a:p>
          <a:p>
            <a:pPr algn="ctr"/>
            <a:r>
              <a:rPr lang="pl-PL" sz="2800" b="1" dirty="0"/>
              <a:t>2016-2018</a:t>
            </a:r>
          </a:p>
        </p:txBody>
      </p:sp>
      <p:sp>
        <p:nvSpPr>
          <p:cNvPr id="8" name="pole tekstowe 7"/>
          <p:cNvSpPr txBox="1"/>
          <p:nvPr/>
        </p:nvSpPr>
        <p:spPr>
          <a:xfrm>
            <a:off x="5709143" y="4305190"/>
            <a:ext cx="3011466" cy="646331"/>
          </a:xfrm>
          <a:prstGeom prst="rect">
            <a:avLst/>
          </a:prstGeom>
          <a:noFill/>
        </p:spPr>
        <p:txBody>
          <a:bodyPr wrap="square" rtlCol="0">
            <a:spAutoFit/>
          </a:bodyPr>
          <a:lstStyle/>
          <a:p>
            <a:pPr algn="ctr"/>
            <a:r>
              <a:rPr lang="pl-PL" b="1" dirty="0"/>
              <a:t>Koszt inwestycji:</a:t>
            </a:r>
          </a:p>
          <a:p>
            <a:pPr algn="ctr"/>
            <a:r>
              <a:rPr lang="pl-PL" b="1" dirty="0"/>
              <a:t>71 340,00 zł</a:t>
            </a:r>
          </a:p>
        </p:txBody>
      </p:sp>
      <p:pic>
        <p:nvPicPr>
          <p:cNvPr id="9218" name="Picture 2" descr="D:\ZGKIM KCYNIA STRONA AKTUALNA\zdjecia\3109_kc_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613" y="1874098"/>
            <a:ext cx="5027386" cy="378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043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 y="530352"/>
            <a:ext cx="8183880" cy="5346920"/>
          </a:xfrm>
        </p:spPr>
        <p:txBody>
          <a:bodyPr>
            <a:normAutofit lnSpcReduction="10000"/>
          </a:bodyPr>
          <a:lstStyle/>
          <a:p>
            <a:pPr algn="ctr">
              <a:buNone/>
            </a:pPr>
            <a:r>
              <a:rPr lang="pl-PL" b="1" i="1" dirty="0"/>
              <a:t>Zakup pomp do</a:t>
            </a:r>
          </a:p>
          <a:p>
            <a:pPr algn="ctr">
              <a:buNone/>
            </a:pPr>
            <a:r>
              <a:rPr lang="pl-PL" b="1" i="1" dirty="0"/>
              <a:t> przepompowni ścieków</a:t>
            </a:r>
          </a:p>
          <a:p>
            <a:pPr algn="ctr">
              <a:buNone/>
            </a:pPr>
            <a:r>
              <a:rPr lang="pl-PL" b="1" i="1" dirty="0"/>
              <a:t>2016</a:t>
            </a:r>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dirty="0"/>
          </a:p>
          <a:p>
            <a:pPr algn="ctr">
              <a:buNone/>
            </a:pPr>
            <a:endParaRPr lang="pl-PL" dirty="0"/>
          </a:p>
          <a:p>
            <a:pPr algn="ctr">
              <a:buNone/>
            </a:pPr>
            <a:endParaRPr lang="pl-PL" sz="1800" dirty="0"/>
          </a:p>
          <a:p>
            <a:pPr algn="ctr">
              <a:buNone/>
            </a:pPr>
            <a:endParaRPr lang="pl-PL" sz="1800" dirty="0"/>
          </a:p>
          <a:p>
            <a:pPr algn="ctr">
              <a:buNone/>
            </a:pPr>
            <a:r>
              <a:rPr lang="pl-PL" sz="1800" b="1" dirty="0"/>
              <a:t>                                                    Koszt inwestycji:</a:t>
            </a:r>
          </a:p>
          <a:p>
            <a:pPr algn="ctr">
              <a:buNone/>
            </a:pPr>
            <a:r>
              <a:rPr lang="pl-PL" sz="1800" b="1" dirty="0"/>
              <a:t>                                                   17 224,70 zł</a:t>
            </a:r>
          </a:p>
        </p:txBody>
      </p:sp>
      <p:pic>
        <p:nvPicPr>
          <p:cNvPr id="4"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pic>
        <p:nvPicPr>
          <p:cNvPr id="1026" name="Picture 2" descr="C:\Users\Michał\Desktop\pompa-zatapialna-hydro-vacuum-fzv3.jpg"/>
          <p:cNvPicPr>
            <a:picLocks noChangeAspect="1" noChangeArrowheads="1"/>
          </p:cNvPicPr>
          <p:nvPr/>
        </p:nvPicPr>
        <p:blipFill>
          <a:blip r:embed="rId3" cstate="print"/>
          <a:srcRect/>
          <a:stretch>
            <a:fillRect/>
          </a:stretch>
        </p:blipFill>
        <p:spPr bwMode="auto">
          <a:xfrm>
            <a:off x="1187624" y="1839219"/>
            <a:ext cx="2769313" cy="4157192"/>
          </a:xfrm>
          <a:prstGeom prst="rect">
            <a:avLst/>
          </a:prstGeom>
          <a:noFill/>
        </p:spPr>
      </p:pic>
      <p:pic>
        <p:nvPicPr>
          <p:cNvPr id="7" name="Picture 2" descr="C:\Users\Michał\Desktop\pompa-zatapialna-hydro-vacuum-fzv3.jpg"/>
          <p:cNvPicPr>
            <a:picLocks noChangeAspect="1" noChangeArrowheads="1"/>
          </p:cNvPicPr>
          <p:nvPr/>
        </p:nvPicPr>
        <p:blipFill>
          <a:blip r:embed="rId4" cstate="print"/>
          <a:srcRect/>
          <a:stretch>
            <a:fillRect/>
          </a:stretch>
        </p:blipFill>
        <p:spPr bwMode="auto">
          <a:xfrm>
            <a:off x="5364088" y="1844824"/>
            <a:ext cx="1905887" cy="2861048"/>
          </a:xfrm>
          <a:prstGeom prst="rect">
            <a:avLst/>
          </a:prstGeom>
          <a:noFill/>
        </p:spPr>
      </p:pic>
    </p:spTree>
    <p:extLst>
      <p:ext uri="{BB962C8B-B14F-4D97-AF65-F5344CB8AC3E}">
        <p14:creationId xmlns:p14="http://schemas.microsoft.com/office/powerpoint/2010/main" val="2635809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395536" y="404664"/>
            <a:ext cx="1008112" cy="968187"/>
          </a:xfrm>
          <a:prstGeom prst="rect">
            <a:avLst/>
          </a:prstGeom>
          <a:noFill/>
        </p:spPr>
      </p:pic>
      <p:sp>
        <p:nvSpPr>
          <p:cNvPr id="6" name="pole tekstowe 5"/>
          <p:cNvSpPr txBox="1"/>
          <p:nvPr/>
        </p:nvSpPr>
        <p:spPr>
          <a:xfrm>
            <a:off x="1619672" y="548680"/>
            <a:ext cx="6912768" cy="1815882"/>
          </a:xfrm>
          <a:prstGeom prst="rect">
            <a:avLst/>
          </a:prstGeom>
          <a:noFill/>
        </p:spPr>
        <p:txBody>
          <a:bodyPr wrap="square" rtlCol="0">
            <a:spAutoFit/>
          </a:bodyPr>
          <a:lstStyle/>
          <a:p>
            <a:pPr algn="ctr"/>
            <a:r>
              <a:rPr lang="pl-PL" sz="2800" b="1" dirty="0"/>
              <a:t>Remont studni głębinowej </a:t>
            </a:r>
          </a:p>
          <a:p>
            <a:pPr algn="ctr"/>
            <a:r>
              <a:rPr lang="pl-PL" sz="2800" b="1" dirty="0"/>
              <a:t>ul. Nakielska Kcynia </a:t>
            </a:r>
          </a:p>
          <a:p>
            <a:pPr algn="ctr"/>
            <a:r>
              <a:rPr lang="pl-PL" sz="2800" b="1" dirty="0"/>
              <a:t>oraz ul. </a:t>
            </a:r>
            <a:r>
              <a:rPr lang="pl-PL" sz="2800" b="1" dirty="0" err="1"/>
              <a:t>Tupadzka</a:t>
            </a:r>
            <a:r>
              <a:rPr lang="pl-PL" sz="2800" b="1" dirty="0"/>
              <a:t> Kcynia</a:t>
            </a:r>
          </a:p>
          <a:p>
            <a:pPr algn="ctr"/>
            <a:r>
              <a:rPr lang="pl-PL" sz="2800" b="1" dirty="0"/>
              <a:t>2016</a:t>
            </a:r>
          </a:p>
        </p:txBody>
      </p:sp>
      <p:sp>
        <p:nvSpPr>
          <p:cNvPr id="8" name="pole tekstowe 7"/>
          <p:cNvSpPr txBox="1"/>
          <p:nvPr/>
        </p:nvSpPr>
        <p:spPr>
          <a:xfrm>
            <a:off x="5076056" y="4581128"/>
            <a:ext cx="3312368" cy="646331"/>
          </a:xfrm>
          <a:prstGeom prst="rect">
            <a:avLst/>
          </a:prstGeom>
          <a:noFill/>
        </p:spPr>
        <p:txBody>
          <a:bodyPr wrap="square" rtlCol="0">
            <a:spAutoFit/>
          </a:bodyPr>
          <a:lstStyle/>
          <a:p>
            <a:pPr algn="ctr"/>
            <a:r>
              <a:rPr lang="pl-PL" b="1" dirty="0"/>
              <a:t>Koszt inwestycji: </a:t>
            </a:r>
          </a:p>
          <a:p>
            <a:pPr algn="ctr"/>
            <a:r>
              <a:rPr lang="pl-PL" b="1" dirty="0"/>
              <a:t>49 200,00zł</a:t>
            </a:r>
          </a:p>
        </p:txBody>
      </p:sp>
      <p:pic>
        <p:nvPicPr>
          <p:cNvPr id="4098" name="Picture 2" descr="C:\Users\Samsung\Desktop\PREZENTACJA 2018\mapki zdjęcia i długości odcinków sieci\ul. Tupadzka - dźwig do wyciągania rur ze studni głębinowej.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2132856"/>
            <a:ext cx="3039069" cy="3616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866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395536" y="404664"/>
            <a:ext cx="1008112" cy="968187"/>
          </a:xfrm>
          <a:prstGeom prst="rect">
            <a:avLst/>
          </a:prstGeom>
          <a:noFill/>
        </p:spPr>
      </p:pic>
      <p:sp>
        <p:nvSpPr>
          <p:cNvPr id="6" name="pole tekstowe 5"/>
          <p:cNvSpPr txBox="1"/>
          <p:nvPr/>
        </p:nvSpPr>
        <p:spPr>
          <a:xfrm>
            <a:off x="1619672" y="548680"/>
            <a:ext cx="6912768" cy="1384995"/>
          </a:xfrm>
          <a:prstGeom prst="rect">
            <a:avLst/>
          </a:prstGeom>
          <a:noFill/>
        </p:spPr>
        <p:txBody>
          <a:bodyPr wrap="square" rtlCol="0">
            <a:spAutoFit/>
          </a:bodyPr>
          <a:lstStyle/>
          <a:p>
            <a:pPr algn="ctr"/>
            <a:r>
              <a:rPr lang="pl-PL" sz="2800" b="1" dirty="0"/>
              <a:t>Wymiana dyfuzorów w reaktorze oczyszczalni ścieków</a:t>
            </a:r>
          </a:p>
          <a:p>
            <a:pPr algn="ctr"/>
            <a:r>
              <a:rPr lang="pl-PL" sz="2800" b="1" dirty="0"/>
              <a:t>2017</a:t>
            </a:r>
          </a:p>
        </p:txBody>
      </p:sp>
      <p:sp>
        <p:nvSpPr>
          <p:cNvPr id="8" name="pole tekstowe 7"/>
          <p:cNvSpPr txBox="1"/>
          <p:nvPr/>
        </p:nvSpPr>
        <p:spPr>
          <a:xfrm>
            <a:off x="5652120" y="4365104"/>
            <a:ext cx="3099048" cy="646331"/>
          </a:xfrm>
          <a:prstGeom prst="rect">
            <a:avLst/>
          </a:prstGeom>
          <a:noFill/>
        </p:spPr>
        <p:txBody>
          <a:bodyPr wrap="square" rtlCol="0">
            <a:spAutoFit/>
          </a:bodyPr>
          <a:lstStyle/>
          <a:p>
            <a:pPr algn="ctr"/>
            <a:r>
              <a:rPr lang="pl-PL" b="1" dirty="0"/>
              <a:t>koszt inwestycji: </a:t>
            </a:r>
          </a:p>
          <a:p>
            <a:pPr algn="ctr"/>
            <a:r>
              <a:rPr lang="pl-PL" b="1" dirty="0"/>
              <a:t>18 450,00 zł</a:t>
            </a:r>
          </a:p>
        </p:txBody>
      </p:sp>
      <p:pic>
        <p:nvPicPr>
          <p:cNvPr id="5122" name="Picture 2" descr="C:\Users\Samsung\Desktop\PREZENTACJA 2018\dyfu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240467"/>
            <a:ext cx="4824536" cy="3492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767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395536" y="404664"/>
            <a:ext cx="1008112" cy="968187"/>
          </a:xfrm>
          <a:prstGeom prst="rect">
            <a:avLst/>
          </a:prstGeom>
          <a:noFill/>
        </p:spPr>
      </p:pic>
      <p:sp>
        <p:nvSpPr>
          <p:cNvPr id="6" name="pole tekstowe 5"/>
          <p:cNvSpPr txBox="1"/>
          <p:nvPr/>
        </p:nvSpPr>
        <p:spPr>
          <a:xfrm>
            <a:off x="1115616" y="548680"/>
            <a:ext cx="7704856" cy="1815882"/>
          </a:xfrm>
          <a:prstGeom prst="rect">
            <a:avLst/>
          </a:prstGeom>
          <a:noFill/>
        </p:spPr>
        <p:txBody>
          <a:bodyPr wrap="square" rtlCol="0">
            <a:spAutoFit/>
          </a:bodyPr>
          <a:lstStyle/>
          <a:p>
            <a:pPr algn="ctr"/>
            <a:r>
              <a:rPr lang="pl-PL" sz="2800" b="1" dirty="0"/>
              <a:t>Remont sieci wodociągowej </a:t>
            </a:r>
          </a:p>
          <a:p>
            <a:pPr algn="ctr"/>
            <a:r>
              <a:rPr lang="pl-PL" sz="2800" b="1" dirty="0"/>
              <a:t>ul. Dworcowa w Kcyni </a:t>
            </a:r>
          </a:p>
          <a:p>
            <a:pPr algn="ctr"/>
            <a:r>
              <a:rPr lang="pl-PL" sz="2800" b="1" dirty="0"/>
              <a:t>II etap 170m</a:t>
            </a:r>
          </a:p>
          <a:p>
            <a:pPr algn="ctr"/>
            <a:r>
              <a:rPr lang="pl-PL" sz="2800" b="1" dirty="0"/>
              <a:t>2017</a:t>
            </a:r>
          </a:p>
        </p:txBody>
      </p:sp>
      <p:sp>
        <p:nvSpPr>
          <p:cNvPr id="8" name="pole tekstowe 7"/>
          <p:cNvSpPr txBox="1"/>
          <p:nvPr/>
        </p:nvSpPr>
        <p:spPr>
          <a:xfrm>
            <a:off x="5076056" y="4581128"/>
            <a:ext cx="3312368" cy="646331"/>
          </a:xfrm>
          <a:prstGeom prst="rect">
            <a:avLst/>
          </a:prstGeom>
          <a:noFill/>
        </p:spPr>
        <p:txBody>
          <a:bodyPr wrap="square" rtlCol="0">
            <a:spAutoFit/>
          </a:bodyPr>
          <a:lstStyle/>
          <a:p>
            <a:pPr algn="ctr"/>
            <a:r>
              <a:rPr lang="pl-PL" b="1" dirty="0"/>
              <a:t>Wartość kosztorysowa: </a:t>
            </a:r>
          </a:p>
          <a:p>
            <a:pPr algn="ctr"/>
            <a:r>
              <a:rPr lang="pl-PL" b="1" dirty="0"/>
              <a:t>51 660,00 zł</a:t>
            </a:r>
          </a:p>
        </p:txBody>
      </p:sp>
      <p:pic>
        <p:nvPicPr>
          <p:cNvPr id="6146" name="Picture 2" descr="C:\Users\Samsung\Desktop\PREZENTACJA 2018\mapki zdjęcia i długości odcinków sieci\Kcynia ul. Dworcowa - wodociąg II et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034" y="2368010"/>
            <a:ext cx="4494010" cy="350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228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395536" y="404664"/>
            <a:ext cx="1008112" cy="968187"/>
          </a:xfrm>
          <a:prstGeom prst="rect">
            <a:avLst/>
          </a:prstGeom>
          <a:noFill/>
        </p:spPr>
      </p:pic>
      <p:sp>
        <p:nvSpPr>
          <p:cNvPr id="6" name="pole tekstowe 5"/>
          <p:cNvSpPr txBox="1"/>
          <p:nvPr/>
        </p:nvSpPr>
        <p:spPr>
          <a:xfrm>
            <a:off x="1619672" y="548680"/>
            <a:ext cx="6912768" cy="1384995"/>
          </a:xfrm>
          <a:prstGeom prst="rect">
            <a:avLst/>
          </a:prstGeom>
          <a:noFill/>
        </p:spPr>
        <p:txBody>
          <a:bodyPr wrap="square" rtlCol="0">
            <a:spAutoFit/>
          </a:bodyPr>
          <a:lstStyle/>
          <a:p>
            <a:pPr algn="ctr"/>
            <a:r>
              <a:rPr lang="pl-PL" sz="2800" b="1" dirty="0"/>
              <a:t>Remont sieci kanalizacji sanitarnej w m. Grocholin 230m</a:t>
            </a:r>
          </a:p>
          <a:p>
            <a:pPr algn="ctr"/>
            <a:r>
              <a:rPr lang="pl-PL" sz="2800" b="1" dirty="0"/>
              <a:t>2017</a:t>
            </a:r>
          </a:p>
        </p:txBody>
      </p:sp>
      <p:sp>
        <p:nvSpPr>
          <p:cNvPr id="8" name="pole tekstowe 7"/>
          <p:cNvSpPr txBox="1"/>
          <p:nvPr/>
        </p:nvSpPr>
        <p:spPr>
          <a:xfrm>
            <a:off x="5196284" y="4365104"/>
            <a:ext cx="3312368" cy="646331"/>
          </a:xfrm>
          <a:prstGeom prst="rect">
            <a:avLst/>
          </a:prstGeom>
          <a:noFill/>
        </p:spPr>
        <p:txBody>
          <a:bodyPr wrap="square" rtlCol="0">
            <a:spAutoFit/>
          </a:bodyPr>
          <a:lstStyle/>
          <a:p>
            <a:pPr algn="ctr"/>
            <a:r>
              <a:rPr lang="pl-PL" b="1" dirty="0"/>
              <a:t>Wartość kosztorysowa: 71 340,00 zł</a:t>
            </a:r>
          </a:p>
        </p:txBody>
      </p:sp>
      <p:pic>
        <p:nvPicPr>
          <p:cNvPr id="7170" name="Picture 2" descr="C:\Users\Samsung\Desktop\PREZENTACJA 2018\mapki zdjęcia i długości odcinków sieci\Grocholin - kanalizacja sanitar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031" y="2420888"/>
            <a:ext cx="4551025" cy="3284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268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395536" y="404664"/>
            <a:ext cx="1008112" cy="968187"/>
          </a:xfrm>
          <a:prstGeom prst="rect">
            <a:avLst/>
          </a:prstGeom>
          <a:noFill/>
        </p:spPr>
      </p:pic>
      <p:sp>
        <p:nvSpPr>
          <p:cNvPr id="6" name="pole tekstowe 5"/>
          <p:cNvSpPr txBox="1"/>
          <p:nvPr/>
        </p:nvSpPr>
        <p:spPr>
          <a:xfrm>
            <a:off x="1403648" y="548680"/>
            <a:ext cx="7128792" cy="1384995"/>
          </a:xfrm>
          <a:prstGeom prst="rect">
            <a:avLst/>
          </a:prstGeom>
          <a:noFill/>
        </p:spPr>
        <p:txBody>
          <a:bodyPr wrap="square" rtlCol="0">
            <a:spAutoFit/>
          </a:bodyPr>
          <a:lstStyle/>
          <a:p>
            <a:pPr algn="ctr"/>
            <a:r>
              <a:rPr lang="pl-PL" sz="2800" b="1" dirty="0"/>
              <a:t>Remonty pomp głębinowych </a:t>
            </a:r>
          </a:p>
          <a:p>
            <a:pPr algn="ctr"/>
            <a:r>
              <a:rPr lang="pl-PL" sz="2800" b="1" dirty="0"/>
              <a:t>z ujęć wody w m. Żurawia i Kcynia</a:t>
            </a:r>
          </a:p>
          <a:p>
            <a:pPr algn="ctr"/>
            <a:r>
              <a:rPr lang="pl-PL" sz="2800" b="1" dirty="0"/>
              <a:t>2018</a:t>
            </a:r>
          </a:p>
        </p:txBody>
      </p:sp>
      <p:sp>
        <p:nvSpPr>
          <p:cNvPr id="8" name="pole tekstowe 7"/>
          <p:cNvSpPr txBox="1"/>
          <p:nvPr/>
        </p:nvSpPr>
        <p:spPr>
          <a:xfrm>
            <a:off x="5580112" y="4228990"/>
            <a:ext cx="3096344" cy="646331"/>
          </a:xfrm>
          <a:prstGeom prst="rect">
            <a:avLst/>
          </a:prstGeom>
          <a:noFill/>
        </p:spPr>
        <p:txBody>
          <a:bodyPr wrap="square" rtlCol="0">
            <a:spAutoFit/>
          </a:bodyPr>
          <a:lstStyle/>
          <a:p>
            <a:pPr algn="ctr"/>
            <a:r>
              <a:rPr lang="pl-PL" b="1" dirty="0"/>
              <a:t>Koszt inwestycji:</a:t>
            </a:r>
          </a:p>
          <a:p>
            <a:pPr algn="ctr"/>
            <a:r>
              <a:rPr lang="pl-PL" b="1" dirty="0"/>
              <a:t>24 600,00 zł</a:t>
            </a:r>
          </a:p>
        </p:txBody>
      </p:sp>
      <p:pic>
        <p:nvPicPr>
          <p:cNvPr id="8196" name="Picture 4" descr="C:\Users\Samsung\Desktop\PREZENTACJA 2018\studnia-gleboka-i-o-duzej-wydajnosci-jakie-formalnosci-trzeba-zalatwic_7298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542" y="2091622"/>
            <a:ext cx="5076570" cy="3713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425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395536" y="404664"/>
            <a:ext cx="1008112" cy="968187"/>
          </a:xfrm>
          <a:prstGeom prst="rect">
            <a:avLst/>
          </a:prstGeom>
          <a:noFill/>
        </p:spPr>
      </p:pic>
      <p:sp>
        <p:nvSpPr>
          <p:cNvPr id="6" name="pole tekstowe 5"/>
          <p:cNvSpPr txBox="1"/>
          <p:nvPr/>
        </p:nvSpPr>
        <p:spPr>
          <a:xfrm>
            <a:off x="1619672" y="548680"/>
            <a:ext cx="6912768" cy="1384995"/>
          </a:xfrm>
          <a:prstGeom prst="rect">
            <a:avLst/>
          </a:prstGeom>
          <a:noFill/>
        </p:spPr>
        <p:txBody>
          <a:bodyPr wrap="square" rtlCol="0">
            <a:spAutoFit/>
          </a:bodyPr>
          <a:lstStyle/>
          <a:p>
            <a:pPr algn="ctr"/>
            <a:r>
              <a:rPr lang="pl-PL" sz="2800" b="1" dirty="0"/>
              <a:t>Remont oczyszczalni ścieków </a:t>
            </a:r>
          </a:p>
          <a:p>
            <a:pPr algn="ctr"/>
            <a:r>
              <a:rPr lang="pl-PL" sz="2800" b="1" dirty="0"/>
              <a:t>i przepompowni ścieków</a:t>
            </a:r>
          </a:p>
          <a:p>
            <a:pPr algn="ctr"/>
            <a:r>
              <a:rPr lang="pl-PL" sz="2800" b="1" dirty="0"/>
              <a:t>2019</a:t>
            </a:r>
          </a:p>
        </p:txBody>
      </p:sp>
      <p:sp>
        <p:nvSpPr>
          <p:cNvPr id="8" name="pole tekstowe 7"/>
          <p:cNvSpPr txBox="1"/>
          <p:nvPr/>
        </p:nvSpPr>
        <p:spPr>
          <a:xfrm>
            <a:off x="5709143" y="4305190"/>
            <a:ext cx="3011466" cy="646331"/>
          </a:xfrm>
          <a:prstGeom prst="rect">
            <a:avLst/>
          </a:prstGeom>
          <a:noFill/>
        </p:spPr>
        <p:txBody>
          <a:bodyPr wrap="square" rtlCol="0">
            <a:spAutoFit/>
          </a:bodyPr>
          <a:lstStyle/>
          <a:p>
            <a:pPr algn="ctr"/>
            <a:r>
              <a:rPr lang="pl-PL" b="1" dirty="0"/>
              <a:t>Koszt inwestycji:</a:t>
            </a:r>
          </a:p>
          <a:p>
            <a:pPr algn="ctr"/>
            <a:r>
              <a:rPr lang="pl-PL" b="1" dirty="0"/>
              <a:t>39 300,00 zł</a:t>
            </a:r>
          </a:p>
        </p:txBody>
      </p:sp>
      <p:pic>
        <p:nvPicPr>
          <p:cNvPr id="3074" name="Picture 2" descr="D:\Zgkim\Zgromadzenie wspólników 2019\szafa sterownicz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060848"/>
            <a:ext cx="4998988"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78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395536" y="404664"/>
            <a:ext cx="1008112" cy="968187"/>
          </a:xfrm>
          <a:prstGeom prst="rect">
            <a:avLst/>
          </a:prstGeom>
          <a:noFill/>
        </p:spPr>
      </p:pic>
      <p:sp>
        <p:nvSpPr>
          <p:cNvPr id="6" name="pole tekstowe 5"/>
          <p:cNvSpPr txBox="1"/>
          <p:nvPr/>
        </p:nvSpPr>
        <p:spPr>
          <a:xfrm>
            <a:off x="1403648" y="548680"/>
            <a:ext cx="7128792" cy="2246769"/>
          </a:xfrm>
          <a:prstGeom prst="rect">
            <a:avLst/>
          </a:prstGeom>
          <a:noFill/>
        </p:spPr>
        <p:txBody>
          <a:bodyPr wrap="square" rtlCol="0">
            <a:spAutoFit/>
          </a:bodyPr>
          <a:lstStyle/>
          <a:p>
            <a:pPr algn="ctr"/>
            <a:r>
              <a:rPr lang="pl-PL" sz="2800" b="1" dirty="0"/>
              <a:t>Wymiana silnika  pomp głębinowych oraz naprawa pompy hydroforowej</a:t>
            </a:r>
          </a:p>
          <a:p>
            <a:pPr algn="ctr"/>
            <a:r>
              <a:rPr lang="pl-PL" sz="2800" b="1" dirty="0"/>
              <a:t>z ujęć wody w Kcynia</a:t>
            </a:r>
          </a:p>
          <a:p>
            <a:pPr algn="ctr"/>
            <a:r>
              <a:rPr lang="pl-PL" sz="2800" b="1" dirty="0"/>
              <a:t>2019</a:t>
            </a:r>
          </a:p>
        </p:txBody>
      </p:sp>
      <p:sp>
        <p:nvSpPr>
          <p:cNvPr id="8" name="pole tekstowe 7"/>
          <p:cNvSpPr txBox="1"/>
          <p:nvPr/>
        </p:nvSpPr>
        <p:spPr>
          <a:xfrm>
            <a:off x="5580112" y="4228990"/>
            <a:ext cx="3096344" cy="646331"/>
          </a:xfrm>
          <a:prstGeom prst="rect">
            <a:avLst/>
          </a:prstGeom>
          <a:noFill/>
        </p:spPr>
        <p:txBody>
          <a:bodyPr wrap="square" rtlCol="0">
            <a:spAutoFit/>
          </a:bodyPr>
          <a:lstStyle/>
          <a:p>
            <a:pPr algn="ctr"/>
            <a:r>
              <a:rPr lang="pl-PL" b="1" dirty="0"/>
              <a:t>Koszt inwestycji:</a:t>
            </a:r>
          </a:p>
          <a:p>
            <a:pPr algn="ctr"/>
            <a:r>
              <a:rPr lang="pl-PL" b="1" dirty="0"/>
              <a:t>9 960,00 zł</a:t>
            </a:r>
          </a:p>
        </p:txBody>
      </p:sp>
      <p:pic>
        <p:nvPicPr>
          <p:cNvPr id="1026" name="Picture 2" descr="D:\Zgkim\Zgromadzenie wspólników 2019\silnik speroni pompy głębinowej.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420887"/>
            <a:ext cx="3371875" cy="3464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673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graphicFrame>
        <p:nvGraphicFramePr>
          <p:cNvPr id="2" name="Tabela 1">
            <a:extLst>
              <a:ext uri="{FF2B5EF4-FFF2-40B4-BE49-F238E27FC236}">
                <a16:creationId xmlns:a16="http://schemas.microsoft.com/office/drawing/2014/main" id="{1F80D52C-AD6E-3F32-9EE4-4AEA3D717B51}"/>
              </a:ext>
            </a:extLst>
          </p:cNvPr>
          <p:cNvGraphicFramePr>
            <a:graphicFrameLocks noGrp="1"/>
          </p:cNvGraphicFramePr>
          <p:nvPr>
            <p:extLst>
              <p:ext uri="{D42A27DB-BD31-4B8C-83A1-F6EECF244321}">
                <p14:modId xmlns:p14="http://schemas.microsoft.com/office/powerpoint/2010/main" val="997796302"/>
              </p:ext>
            </p:extLst>
          </p:nvPr>
        </p:nvGraphicFramePr>
        <p:xfrm>
          <a:off x="539552" y="548680"/>
          <a:ext cx="8136904" cy="5865166"/>
        </p:xfrm>
        <a:graphic>
          <a:graphicData uri="http://schemas.openxmlformats.org/drawingml/2006/table">
            <a:tbl>
              <a:tblPr/>
              <a:tblGrid>
                <a:gridCol w="878268">
                  <a:extLst>
                    <a:ext uri="{9D8B030D-6E8A-4147-A177-3AD203B41FA5}">
                      <a16:colId xmlns:a16="http://schemas.microsoft.com/office/drawing/2014/main" val="20000"/>
                    </a:ext>
                  </a:extLst>
                </a:gridCol>
                <a:gridCol w="1885695">
                  <a:extLst>
                    <a:ext uri="{9D8B030D-6E8A-4147-A177-3AD203B41FA5}">
                      <a16:colId xmlns:a16="http://schemas.microsoft.com/office/drawing/2014/main" val="20001"/>
                    </a:ext>
                  </a:extLst>
                </a:gridCol>
                <a:gridCol w="1885695">
                  <a:extLst>
                    <a:ext uri="{9D8B030D-6E8A-4147-A177-3AD203B41FA5}">
                      <a16:colId xmlns:a16="http://schemas.microsoft.com/office/drawing/2014/main" val="20002"/>
                    </a:ext>
                  </a:extLst>
                </a:gridCol>
                <a:gridCol w="1743623">
                  <a:extLst>
                    <a:ext uri="{9D8B030D-6E8A-4147-A177-3AD203B41FA5}">
                      <a16:colId xmlns:a16="http://schemas.microsoft.com/office/drawing/2014/main" val="20003"/>
                    </a:ext>
                  </a:extLst>
                </a:gridCol>
                <a:gridCol w="1743623">
                  <a:extLst>
                    <a:ext uri="{9D8B030D-6E8A-4147-A177-3AD203B41FA5}">
                      <a16:colId xmlns:a16="http://schemas.microsoft.com/office/drawing/2014/main" val="20004"/>
                    </a:ext>
                  </a:extLst>
                </a:gridCol>
              </a:tblGrid>
              <a:tr h="1109741">
                <a:tc gridSpan="5">
                  <a:txBody>
                    <a:bodyPr/>
                    <a:lstStyle/>
                    <a:p>
                      <a:pPr algn="ctr" fontAlgn="ctr"/>
                      <a:r>
                        <a:rPr lang="pl-PL" sz="1500" b="1" i="1" u="none" strike="noStrike" dirty="0">
                          <a:latin typeface="Georgia"/>
                        </a:rPr>
                        <a:t>Podatek od nieruchomości w </a:t>
                      </a:r>
                      <a:r>
                        <a:rPr lang="pl-PL" sz="1500" b="1" i="1" u="none" strike="noStrike" dirty="0">
                          <a:latin typeface="Georgia" panose="02040502050405020303" pitchFamily="18" charset="0"/>
                        </a:rPr>
                        <a:t>latach 2011-2023</a:t>
                      </a:r>
                    </a:p>
                    <a:p>
                      <a:pPr algn="ctr" fontAlgn="ctr"/>
                      <a:r>
                        <a:rPr lang="pl-PL" sz="1500" b="1" i="1" u="none" strike="noStrike" dirty="0">
                          <a:latin typeface="Georgia"/>
                        </a:rPr>
                        <a:t>naliczenie, wpłaty i umorzenie i odroczenie</a:t>
                      </a:r>
                    </a:p>
                    <a:p>
                      <a:pPr algn="ctr" fontAlgn="ctr"/>
                      <a:endParaRPr lang="pl-PL" sz="1500" b="1" i="1" u="none" strike="noStrike" dirty="0">
                        <a:latin typeface="Georgi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10000"/>
                  </a:ext>
                </a:extLst>
              </a:tr>
              <a:tr h="383204">
                <a:tc>
                  <a:txBody>
                    <a:bodyPr/>
                    <a:lstStyle/>
                    <a:p>
                      <a:pPr algn="ctr" fontAlgn="ctr"/>
                      <a:r>
                        <a:rPr lang="pl-PL" sz="1100" b="0" i="1" u="none" strike="noStrike" dirty="0">
                          <a:latin typeface="Georgia"/>
                        </a:rPr>
                        <a:t>Rok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100" b="0" i="1" u="none" strike="noStrike" dirty="0">
                          <a:latin typeface="Georgia"/>
                        </a:rPr>
                        <a:t>Naliczenie  podatku</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100" b="0" i="1" u="none" strike="noStrike" dirty="0">
                          <a:latin typeface="Georgia"/>
                        </a:rPr>
                        <a:t>Zapłacony podatek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100" b="0" i="1" u="none" strike="noStrike" dirty="0">
                          <a:latin typeface="Georgia"/>
                        </a:rPr>
                        <a:t>Umorzenie podatku</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100" b="0" i="1" u="none" strike="noStrike" dirty="0">
                          <a:latin typeface="Georgia"/>
                        </a:rPr>
                        <a:t>Podatek odroczony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07255">
                <a:tc>
                  <a:txBody>
                    <a:bodyPr/>
                    <a:lstStyle/>
                    <a:p>
                      <a:pPr algn="ctr" fontAlgn="b"/>
                      <a:r>
                        <a:rPr lang="pl-PL" sz="1400" b="0" i="1" u="none" strike="noStrike" dirty="0">
                          <a:latin typeface="Cambria"/>
                        </a:rPr>
                        <a:t>2011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18 217,92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0" u="none" strike="noStrike" dirty="0">
                          <a:latin typeface="Cambria"/>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0" u="none" strike="noStrike" dirty="0">
                          <a:latin typeface="Cambria"/>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8032">
                <a:tc>
                  <a:txBody>
                    <a:bodyPr/>
                    <a:lstStyle/>
                    <a:p>
                      <a:pPr algn="ctr" fontAlgn="b"/>
                      <a:r>
                        <a:rPr lang="pl-PL" sz="1400" b="0" i="1" u="none" strike="noStrike" dirty="0">
                          <a:latin typeface="Cambria"/>
                        </a:rPr>
                        <a:t>2012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651 065,08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497 182,64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0" u="none" strike="noStrike" dirty="0">
                          <a:latin typeface="Cambria"/>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0" u="none" strike="noStrike" dirty="0">
                          <a:latin typeface="Cambria"/>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08262">
                <a:tc>
                  <a:txBody>
                    <a:bodyPr/>
                    <a:lstStyle/>
                    <a:p>
                      <a:pPr algn="ctr" fontAlgn="b"/>
                      <a:r>
                        <a:rPr lang="pl-PL" sz="1400" b="0" i="1" u="none" strike="noStrike" dirty="0">
                          <a:latin typeface="Cambria"/>
                        </a:rPr>
                        <a:t>2013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355 971,00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280 257,91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-139 890,36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0" u="none" strike="noStrike" dirty="0">
                          <a:latin typeface="Cambria"/>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08262">
                <a:tc>
                  <a:txBody>
                    <a:bodyPr/>
                    <a:lstStyle/>
                    <a:p>
                      <a:pPr algn="ctr" fontAlgn="b"/>
                      <a:r>
                        <a:rPr lang="pl-PL" sz="1400" b="0" i="1" u="none" strike="noStrike" dirty="0">
                          <a:latin typeface="Cambria"/>
                        </a:rPr>
                        <a:t>2014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366 932,00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227 737,29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-82 187,00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160 655,14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08262">
                <a:tc>
                  <a:txBody>
                    <a:bodyPr/>
                    <a:lstStyle/>
                    <a:p>
                      <a:pPr algn="ctr" fontAlgn="b"/>
                      <a:r>
                        <a:rPr lang="pl-PL" sz="1400" b="0" i="1" u="none" strike="noStrike" dirty="0">
                          <a:latin typeface="Cambria"/>
                        </a:rPr>
                        <a:t>2015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133 639,00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137 676,00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08262">
                <a:tc>
                  <a:txBody>
                    <a:bodyPr/>
                    <a:lstStyle/>
                    <a:p>
                      <a:pPr algn="ctr" fontAlgn="b"/>
                      <a:r>
                        <a:rPr lang="pl-PL" sz="1400" b="0" i="1" u="none" strike="noStrike" dirty="0">
                          <a:latin typeface="Cambria"/>
                        </a:rPr>
                        <a:t>2016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135 253,00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159 679,00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pl-PL" sz="1400" b="0" i="1" u="none" strike="noStrike" dirty="0">
                        <a:latin typeface="Cambri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pl-PL" sz="1400" b="0" i="1" u="none" strike="noStrike" dirty="0">
                        <a:latin typeface="Cambri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08262">
                <a:tc>
                  <a:txBody>
                    <a:bodyPr/>
                    <a:lstStyle/>
                    <a:p>
                      <a:pPr algn="ctr" fontAlgn="b"/>
                      <a:r>
                        <a:rPr lang="pl-PL" sz="1400" b="0" i="1" u="none" strike="noStrike" dirty="0">
                          <a:latin typeface="Cambria"/>
                        </a:rPr>
                        <a:t>2017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135</a:t>
                      </a:r>
                      <a:r>
                        <a:rPr lang="pl-PL" sz="1400" b="0" i="1" u="none" strike="noStrike" baseline="0" dirty="0">
                          <a:latin typeface="Cambria"/>
                        </a:rPr>
                        <a:t> 253,00</a:t>
                      </a:r>
                      <a:endParaRPr lang="pl-PL" sz="1400" b="0" i="1" u="none" strike="noStrike" dirty="0">
                        <a:latin typeface="Cambri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135 351,00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pl-PL" sz="1400" b="0" i="1" u="none" strike="noStrike" dirty="0">
                        <a:latin typeface="Cambri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33 813,00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08262">
                <a:tc>
                  <a:txBody>
                    <a:bodyPr/>
                    <a:lstStyle/>
                    <a:p>
                      <a:pPr algn="ctr" fontAlgn="b"/>
                      <a:r>
                        <a:rPr lang="pl-PL" sz="1400" b="0" i="1" u="none" strike="noStrike" dirty="0">
                          <a:latin typeface="Cambria"/>
                        </a:rPr>
                        <a:t>2018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135 253,00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36 247,00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pl-PL" sz="1400" b="0" i="1" u="none" strike="noStrike" dirty="0">
                        <a:latin typeface="Cambri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135,253,00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08262">
                <a:tc>
                  <a:txBody>
                    <a:bodyPr/>
                    <a:lstStyle/>
                    <a:p>
                      <a:pPr algn="ctr" fontAlgn="b"/>
                      <a:r>
                        <a:rPr lang="pl-PL" sz="1400" b="0" i="1" u="none" strike="noStrike" dirty="0">
                          <a:latin typeface="Cambria"/>
                        </a:rPr>
                        <a:t>2019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138 225,00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196 195,00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pl-PL" sz="1400" b="0" i="1" u="none" strike="noStrike" dirty="0">
                        <a:latin typeface="Cambri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pl-PL" sz="1400" b="0" i="1" u="none" strike="noStrike" dirty="0">
                        <a:latin typeface="Cambri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08262">
                <a:tc>
                  <a:txBody>
                    <a:bodyPr/>
                    <a:lstStyle/>
                    <a:p>
                      <a:pPr algn="ctr" fontAlgn="b"/>
                      <a:r>
                        <a:rPr lang="pl-PL" sz="1400" b="0" i="1" u="none" strike="noStrike" dirty="0">
                          <a:latin typeface="Cambria"/>
                        </a:rPr>
                        <a:t>2020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138 689,00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196 790,00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pl-PL" sz="1400" b="0" i="1" u="none" strike="noStrike" dirty="0">
                        <a:latin typeface="Cambri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pl-PL" sz="1400" b="0" i="1" u="none" strike="noStrike" dirty="0">
                        <a:latin typeface="Cambri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08262">
                <a:tc>
                  <a:txBody>
                    <a:bodyPr/>
                    <a:lstStyle/>
                    <a:p>
                      <a:pPr algn="ctr" fontAlgn="b"/>
                      <a:r>
                        <a:rPr lang="pl-PL" sz="1400" b="0" i="1" u="none" strike="noStrike" dirty="0">
                          <a:latin typeface="Cambria"/>
                        </a:rPr>
                        <a:t>2021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141 231,00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199 668,14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pl-PL" sz="1400" b="0" i="1" u="none" strike="noStrike" dirty="0">
                        <a:latin typeface="Cambri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pl-PL" sz="1400" b="0" i="1" u="none" strike="noStrike" dirty="0">
                        <a:latin typeface="Cambri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9064128"/>
                  </a:ext>
                </a:extLst>
              </a:tr>
              <a:tr h="308262">
                <a:tc>
                  <a:txBody>
                    <a:bodyPr/>
                    <a:lstStyle/>
                    <a:p>
                      <a:pPr algn="ctr" fontAlgn="b"/>
                      <a:r>
                        <a:rPr lang="pl-PL" sz="1400" b="0" i="1" u="none" strike="noStrike" dirty="0">
                          <a:latin typeface="Cambria"/>
                        </a:rPr>
                        <a:t>2022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142 263,00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199 724,00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pl-PL" sz="1400" b="0" i="1" u="none" strike="noStrike" dirty="0">
                        <a:latin typeface="Cambri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pl-PL" sz="1400" b="0" i="1" u="none" strike="noStrike" dirty="0">
                        <a:latin typeface="Cambri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249193"/>
                  </a:ext>
                </a:extLst>
              </a:tr>
              <a:tr h="308262">
                <a:tc>
                  <a:txBody>
                    <a:bodyPr/>
                    <a:lstStyle/>
                    <a:p>
                      <a:pPr algn="ctr" fontAlgn="b"/>
                      <a:r>
                        <a:rPr lang="pl-PL" sz="1400" b="0" i="1" u="none" strike="noStrike" dirty="0">
                          <a:latin typeface="Cambria"/>
                        </a:rPr>
                        <a:t>2023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146 703,00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pl-PL" sz="1400" b="0" i="1" u="none" strike="noStrike" dirty="0">
                          <a:latin typeface="Cambria"/>
                        </a:rPr>
                        <a:t>146 703,00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pl-PL" sz="1400" b="0" i="1" u="none" strike="noStrike" dirty="0">
                        <a:latin typeface="Cambri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pl-PL" sz="1400" b="0" i="1" u="none" strike="noStrike" dirty="0">
                        <a:latin typeface="Cambri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8708404"/>
                  </a:ext>
                </a:extLst>
              </a:tr>
              <a:tr h="386052">
                <a:tc>
                  <a:txBody>
                    <a:bodyPr/>
                    <a:lstStyle/>
                    <a:p>
                      <a:pPr algn="ctr" fontAlgn="b"/>
                      <a:r>
                        <a:rPr lang="pl-PL" sz="1400" b="0" i="1" u="none" strike="noStrike" dirty="0">
                          <a:solidFill>
                            <a:schemeClr val="tx1"/>
                          </a:solidFill>
                          <a:latin typeface="Cambria"/>
                        </a:rPr>
                        <a:t>SUMA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b"/>
                      <a:r>
                        <a:rPr lang="pl-PL" sz="1400" b="0" i="1" u="none" strike="noStrike" dirty="0">
                          <a:solidFill>
                            <a:schemeClr val="tx1"/>
                          </a:solidFill>
                          <a:latin typeface="Cambria"/>
                        </a:rPr>
                        <a:t>2</a:t>
                      </a:r>
                      <a:r>
                        <a:rPr lang="pl-PL" sz="1400" b="0" i="1" u="none" strike="noStrike" baseline="0" dirty="0">
                          <a:solidFill>
                            <a:schemeClr val="tx1"/>
                          </a:solidFill>
                          <a:latin typeface="Cambria"/>
                        </a:rPr>
                        <a:t>  638 695</a:t>
                      </a:r>
                      <a:r>
                        <a:rPr lang="pl-PL" sz="1400" b="0" i="1" u="none" strike="noStrike" dirty="0">
                          <a:solidFill>
                            <a:schemeClr val="tx1"/>
                          </a:solidFill>
                          <a:latin typeface="Cambria"/>
                        </a:rPr>
                        <a:t>,00 zł</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b"/>
                      <a:r>
                        <a:rPr lang="pl-PL" sz="1400" b="0" i="1" u="none" strike="noStrike" baseline="0" dirty="0">
                          <a:solidFill>
                            <a:schemeClr val="tx1"/>
                          </a:solidFill>
                          <a:latin typeface="Cambria"/>
                        </a:rPr>
                        <a:t>2 413 210,83</a:t>
                      </a:r>
                      <a:endParaRPr lang="pl-PL" sz="1400" b="0" i="1" u="none" strike="noStrike" dirty="0">
                        <a:solidFill>
                          <a:schemeClr val="tx1"/>
                        </a:solidFill>
                        <a:latin typeface="Cambri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b"/>
                      <a:r>
                        <a:rPr lang="pl-PL" sz="1400" b="0" i="1" u="none" strike="noStrike" dirty="0">
                          <a:solidFill>
                            <a:schemeClr val="tx1"/>
                          </a:solidFill>
                          <a:latin typeface="Cambria"/>
                        </a:rPr>
                        <a:t>222</a:t>
                      </a:r>
                      <a:r>
                        <a:rPr lang="pl-PL" sz="1400" b="0" i="1" u="none" strike="noStrike" baseline="0" dirty="0">
                          <a:solidFill>
                            <a:schemeClr val="tx1"/>
                          </a:solidFill>
                          <a:latin typeface="Cambria"/>
                        </a:rPr>
                        <a:t> 077.36</a:t>
                      </a:r>
                      <a:endParaRPr lang="pl-PL" sz="1400" b="0" i="1" u="none" strike="noStrike" dirty="0">
                        <a:solidFill>
                          <a:schemeClr val="tx1"/>
                        </a:solidFill>
                        <a:latin typeface="Cambri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b"/>
                      <a:r>
                        <a:rPr lang="pl-PL" sz="1400" b="0" i="1" u="none" strike="noStrike" dirty="0">
                          <a:solidFill>
                            <a:schemeClr val="tx1"/>
                          </a:solidFill>
                          <a:latin typeface="Cambria"/>
                        </a:rPr>
                        <a:t>329 721,14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91157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395536" y="358011"/>
            <a:ext cx="1008112" cy="968187"/>
          </a:xfrm>
          <a:prstGeom prst="rect">
            <a:avLst/>
          </a:prstGeom>
          <a:noFill/>
        </p:spPr>
      </p:pic>
      <p:sp>
        <p:nvSpPr>
          <p:cNvPr id="6" name="pole tekstowe 5"/>
          <p:cNvSpPr txBox="1"/>
          <p:nvPr/>
        </p:nvSpPr>
        <p:spPr>
          <a:xfrm>
            <a:off x="1403648" y="548680"/>
            <a:ext cx="7128792" cy="1384995"/>
          </a:xfrm>
          <a:prstGeom prst="rect">
            <a:avLst/>
          </a:prstGeom>
          <a:noFill/>
        </p:spPr>
        <p:txBody>
          <a:bodyPr wrap="square" rtlCol="0">
            <a:spAutoFit/>
          </a:bodyPr>
          <a:lstStyle/>
          <a:p>
            <a:pPr algn="ctr"/>
            <a:r>
              <a:rPr lang="pl-PL" sz="2800" b="1" dirty="0"/>
              <a:t>Montaż drzwi i okien na SUW Żurawia</a:t>
            </a:r>
          </a:p>
          <a:p>
            <a:pPr algn="ctr"/>
            <a:r>
              <a:rPr lang="pl-PL" sz="2800" b="1" dirty="0"/>
              <a:t>2019</a:t>
            </a:r>
          </a:p>
        </p:txBody>
      </p:sp>
      <p:sp>
        <p:nvSpPr>
          <p:cNvPr id="8" name="pole tekstowe 7"/>
          <p:cNvSpPr txBox="1"/>
          <p:nvPr/>
        </p:nvSpPr>
        <p:spPr>
          <a:xfrm>
            <a:off x="5580112" y="4228990"/>
            <a:ext cx="3096344" cy="646331"/>
          </a:xfrm>
          <a:prstGeom prst="rect">
            <a:avLst/>
          </a:prstGeom>
          <a:noFill/>
        </p:spPr>
        <p:txBody>
          <a:bodyPr wrap="square" rtlCol="0">
            <a:spAutoFit/>
          </a:bodyPr>
          <a:lstStyle/>
          <a:p>
            <a:pPr algn="ctr"/>
            <a:r>
              <a:rPr lang="pl-PL" b="1" dirty="0"/>
              <a:t>Koszt inwestycji:</a:t>
            </a:r>
          </a:p>
          <a:p>
            <a:pPr algn="ctr"/>
            <a:r>
              <a:rPr lang="pl-PL" b="1" dirty="0"/>
              <a:t>10 500,00 zł</a:t>
            </a:r>
          </a:p>
        </p:txBody>
      </p:sp>
      <p:pic>
        <p:nvPicPr>
          <p:cNvPr id="2050" name="Picture 2" descr="D:\Zgkim\Zgromadzenie wspólników 2019\zdjęcia\20191023_10581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803" y="2016861"/>
            <a:ext cx="5043392" cy="378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673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395536" y="404664"/>
            <a:ext cx="1008112" cy="968187"/>
          </a:xfrm>
          <a:prstGeom prst="rect">
            <a:avLst/>
          </a:prstGeom>
          <a:noFill/>
        </p:spPr>
      </p:pic>
      <p:sp>
        <p:nvSpPr>
          <p:cNvPr id="6" name="pole tekstowe 5"/>
          <p:cNvSpPr txBox="1"/>
          <p:nvPr/>
        </p:nvSpPr>
        <p:spPr>
          <a:xfrm>
            <a:off x="1403648" y="514544"/>
            <a:ext cx="7128792" cy="1384995"/>
          </a:xfrm>
          <a:prstGeom prst="rect">
            <a:avLst/>
          </a:prstGeom>
          <a:noFill/>
        </p:spPr>
        <p:txBody>
          <a:bodyPr wrap="square" rtlCol="0">
            <a:spAutoFit/>
          </a:bodyPr>
          <a:lstStyle/>
          <a:p>
            <a:pPr algn="ctr"/>
            <a:r>
              <a:rPr lang="pl-PL" sz="2800" b="1" dirty="0">
                <a:solidFill>
                  <a:prstClr val="black"/>
                </a:solidFill>
              </a:rPr>
              <a:t>Naprawa pomp i </a:t>
            </a:r>
            <a:r>
              <a:rPr lang="pl-PL" sz="2800" b="1" dirty="0" err="1">
                <a:solidFill>
                  <a:prstClr val="black"/>
                </a:solidFill>
              </a:rPr>
              <a:t>mieszadel</a:t>
            </a:r>
            <a:r>
              <a:rPr lang="pl-PL" sz="2800" b="1" dirty="0">
                <a:solidFill>
                  <a:prstClr val="black"/>
                </a:solidFill>
              </a:rPr>
              <a:t> z przepompowni i oczyszczalni</a:t>
            </a:r>
          </a:p>
          <a:p>
            <a:pPr algn="ctr"/>
            <a:r>
              <a:rPr lang="pl-PL" sz="2800" b="1" dirty="0">
                <a:solidFill>
                  <a:prstClr val="black"/>
                </a:solidFill>
              </a:rPr>
              <a:t>2020</a:t>
            </a:r>
          </a:p>
        </p:txBody>
      </p:sp>
      <p:sp>
        <p:nvSpPr>
          <p:cNvPr id="8" name="pole tekstowe 7"/>
          <p:cNvSpPr txBox="1"/>
          <p:nvPr/>
        </p:nvSpPr>
        <p:spPr>
          <a:xfrm>
            <a:off x="5220072" y="4293096"/>
            <a:ext cx="3096344" cy="646331"/>
          </a:xfrm>
          <a:prstGeom prst="rect">
            <a:avLst/>
          </a:prstGeom>
          <a:noFill/>
        </p:spPr>
        <p:txBody>
          <a:bodyPr wrap="square" rtlCol="0">
            <a:spAutoFit/>
          </a:bodyPr>
          <a:lstStyle/>
          <a:p>
            <a:pPr algn="ctr"/>
            <a:r>
              <a:rPr lang="pl-PL" b="1" dirty="0">
                <a:solidFill>
                  <a:prstClr val="black"/>
                </a:solidFill>
              </a:rPr>
              <a:t>Koszt inwestycji:</a:t>
            </a:r>
          </a:p>
          <a:p>
            <a:pPr algn="ctr"/>
            <a:r>
              <a:rPr lang="pl-PL" b="1" dirty="0">
                <a:solidFill>
                  <a:prstClr val="black"/>
                </a:solidFill>
              </a:rPr>
              <a:t>17 620,00 zł</a:t>
            </a:r>
          </a:p>
        </p:txBody>
      </p:sp>
      <p:pic>
        <p:nvPicPr>
          <p:cNvPr id="4098" name="Picture 2" descr="D:\Zgkim\Zgromadzenie wspólników 2021\pompa  do ściekó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292479"/>
            <a:ext cx="3363119" cy="224426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Zgkim\Zgromadzenie wspólników 2021\mieszadła do ściekó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1844824"/>
            <a:ext cx="3187055" cy="2387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798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395536" y="404664"/>
            <a:ext cx="1008112" cy="968187"/>
          </a:xfrm>
          <a:prstGeom prst="rect">
            <a:avLst/>
          </a:prstGeom>
          <a:noFill/>
        </p:spPr>
      </p:pic>
      <p:sp>
        <p:nvSpPr>
          <p:cNvPr id="6" name="pole tekstowe 5"/>
          <p:cNvSpPr txBox="1"/>
          <p:nvPr/>
        </p:nvSpPr>
        <p:spPr>
          <a:xfrm>
            <a:off x="1403648" y="514544"/>
            <a:ext cx="7128792" cy="1384995"/>
          </a:xfrm>
          <a:prstGeom prst="rect">
            <a:avLst/>
          </a:prstGeom>
          <a:noFill/>
        </p:spPr>
        <p:txBody>
          <a:bodyPr wrap="square" rtlCol="0">
            <a:spAutoFit/>
          </a:bodyPr>
          <a:lstStyle/>
          <a:p>
            <a:pPr algn="ctr"/>
            <a:r>
              <a:rPr lang="pl-PL" sz="2800" b="1" dirty="0">
                <a:solidFill>
                  <a:prstClr val="black"/>
                </a:solidFill>
              </a:rPr>
              <a:t>Naprawa dmuchaw oczyszczalnia ścieków</a:t>
            </a:r>
          </a:p>
          <a:p>
            <a:pPr algn="ctr"/>
            <a:r>
              <a:rPr lang="pl-PL" sz="2800" b="1" dirty="0">
                <a:solidFill>
                  <a:prstClr val="black"/>
                </a:solidFill>
              </a:rPr>
              <a:t>2020</a:t>
            </a:r>
          </a:p>
        </p:txBody>
      </p:sp>
      <p:sp>
        <p:nvSpPr>
          <p:cNvPr id="8" name="pole tekstowe 7"/>
          <p:cNvSpPr txBox="1"/>
          <p:nvPr/>
        </p:nvSpPr>
        <p:spPr>
          <a:xfrm>
            <a:off x="5220072" y="4293096"/>
            <a:ext cx="3096344" cy="646331"/>
          </a:xfrm>
          <a:prstGeom prst="rect">
            <a:avLst/>
          </a:prstGeom>
          <a:noFill/>
        </p:spPr>
        <p:txBody>
          <a:bodyPr wrap="square" rtlCol="0">
            <a:spAutoFit/>
          </a:bodyPr>
          <a:lstStyle/>
          <a:p>
            <a:pPr algn="ctr"/>
            <a:r>
              <a:rPr lang="pl-PL" b="1" dirty="0">
                <a:solidFill>
                  <a:prstClr val="black"/>
                </a:solidFill>
              </a:rPr>
              <a:t>Koszt inwestycji:</a:t>
            </a:r>
          </a:p>
          <a:p>
            <a:pPr algn="ctr"/>
            <a:r>
              <a:rPr lang="pl-PL" b="1" dirty="0">
                <a:solidFill>
                  <a:prstClr val="black"/>
                </a:solidFill>
              </a:rPr>
              <a:t>7 046,00 zł</a:t>
            </a:r>
          </a:p>
        </p:txBody>
      </p:sp>
      <p:pic>
        <p:nvPicPr>
          <p:cNvPr id="3074" name="Picture 2" descr="D:\Zgkim\Zgromadzenie wspólników 2021\Dmuchaw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767" y="2060848"/>
            <a:ext cx="4640215"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811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395536" y="404664"/>
            <a:ext cx="1008112" cy="968187"/>
          </a:xfrm>
          <a:prstGeom prst="rect">
            <a:avLst/>
          </a:prstGeom>
          <a:noFill/>
        </p:spPr>
      </p:pic>
      <p:sp>
        <p:nvSpPr>
          <p:cNvPr id="6" name="pole tekstowe 5"/>
          <p:cNvSpPr txBox="1"/>
          <p:nvPr/>
        </p:nvSpPr>
        <p:spPr>
          <a:xfrm>
            <a:off x="1403648" y="514544"/>
            <a:ext cx="7128792" cy="1384995"/>
          </a:xfrm>
          <a:prstGeom prst="rect">
            <a:avLst/>
          </a:prstGeom>
          <a:noFill/>
        </p:spPr>
        <p:txBody>
          <a:bodyPr wrap="square" rtlCol="0">
            <a:spAutoFit/>
          </a:bodyPr>
          <a:lstStyle/>
          <a:p>
            <a:pPr algn="ctr"/>
            <a:r>
              <a:rPr lang="pl-PL" sz="2800" b="1" dirty="0">
                <a:solidFill>
                  <a:prstClr val="black"/>
                </a:solidFill>
              </a:rPr>
              <a:t>Renowacja konstrukcji stalowych na oczyszczalni ścieków</a:t>
            </a:r>
          </a:p>
          <a:p>
            <a:pPr algn="ctr"/>
            <a:r>
              <a:rPr lang="pl-PL" sz="2800" b="1" dirty="0">
                <a:solidFill>
                  <a:prstClr val="black"/>
                </a:solidFill>
              </a:rPr>
              <a:t>2020</a:t>
            </a:r>
          </a:p>
        </p:txBody>
      </p:sp>
      <p:sp>
        <p:nvSpPr>
          <p:cNvPr id="8" name="pole tekstowe 7"/>
          <p:cNvSpPr txBox="1"/>
          <p:nvPr/>
        </p:nvSpPr>
        <p:spPr>
          <a:xfrm>
            <a:off x="5220072" y="4293096"/>
            <a:ext cx="3096344" cy="646331"/>
          </a:xfrm>
          <a:prstGeom prst="rect">
            <a:avLst/>
          </a:prstGeom>
          <a:noFill/>
        </p:spPr>
        <p:txBody>
          <a:bodyPr wrap="square" rtlCol="0">
            <a:spAutoFit/>
          </a:bodyPr>
          <a:lstStyle/>
          <a:p>
            <a:pPr algn="ctr"/>
            <a:r>
              <a:rPr lang="pl-PL" b="1" dirty="0">
                <a:solidFill>
                  <a:prstClr val="black"/>
                </a:solidFill>
              </a:rPr>
              <a:t>Koszt inwestycji:</a:t>
            </a:r>
          </a:p>
          <a:p>
            <a:pPr algn="ctr"/>
            <a:r>
              <a:rPr lang="pl-PL" b="1" dirty="0">
                <a:solidFill>
                  <a:prstClr val="black"/>
                </a:solidFill>
              </a:rPr>
              <a:t>393,59 zł</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276872"/>
            <a:ext cx="5112568" cy="3410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7324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395536" y="404664"/>
            <a:ext cx="1008112" cy="968187"/>
          </a:xfrm>
          <a:prstGeom prst="rect">
            <a:avLst/>
          </a:prstGeom>
          <a:noFill/>
        </p:spPr>
      </p:pic>
      <p:sp>
        <p:nvSpPr>
          <p:cNvPr id="6" name="pole tekstowe 5"/>
          <p:cNvSpPr txBox="1"/>
          <p:nvPr/>
        </p:nvSpPr>
        <p:spPr>
          <a:xfrm>
            <a:off x="1403648" y="514544"/>
            <a:ext cx="7128792" cy="1384995"/>
          </a:xfrm>
          <a:prstGeom prst="rect">
            <a:avLst/>
          </a:prstGeom>
          <a:noFill/>
        </p:spPr>
        <p:txBody>
          <a:bodyPr wrap="square" rtlCol="0">
            <a:spAutoFit/>
          </a:bodyPr>
          <a:lstStyle/>
          <a:p>
            <a:pPr algn="ctr"/>
            <a:r>
              <a:rPr lang="pl-PL" sz="2800" b="1" dirty="0">
                <a:solidFill>
                  <a:prstClr val="black"/>
                </a:solidFill>
              </a:rPr>
              <a:t>Regeneracja prasy na oczyszczalni ścieków</a:t>
            </a:r>
          </a:p>
          <a:p>
            <a:pPr algn="ctr"/>
            <a:r>
              <a:rPr lang="pl-PL" sz="2800" b="1" dirty="0">
                <a:solidFill>
                  <a:prstClr val="black"/>
                </a:solidFill>
              </a:rPr>
              <a:t>2020</a:t>
            </a:r>
          </a:p>
        </p:txBody>
      </p:sp>
      <p:sp>
        <p:nvSpPr>
          <p:cNvPr id="8" name="pole tekstowe 7"/>
          <p:cNvSpPr txBox="1"/>
          <p:nvPr/>
        </p:nvSpPr>
        <p:spPr>
          <a:xfrm>
            <a:off x="5220072" y="4293096"/>
            <a:ext cx="3096344" cy="646331"/>
          </a:xfrm>
          <a:prstGeom prst="rect">
            <a:avLst/>
          </a:prstGeom>
          <a:noFill/>
        </p:spPr>
        <p:txBody>
          <a:bodyPr wrap="square" rtlCol="0">
            <a:spAutoFit/>
          </a:bodyPr>
          <a:lstStyle/>
          <a:p>
            <a:pPr algn="ctr"/>
            <a:r>
              <a:rPr lang="pl-PL" b="1" dirty="0">
                <a:solidFill>
                  <a:prstClr val="black"/>
                </a:solidFill>
              </a:rPr>
              <a:t>Koszt inwestycji:</a:t>
            </a:r>
          </a:p>
          <a:p>
            <a:pPr algn="ctr"/>
            <a:r>
              <a:rPr lang="pl-PL" b="1" dirty="0">
                <a:solidFill>
                  <a:prstClr val="black"/>
                </a:solidFill>
              </a:rPr>
              <a:t>4 380,00 zł</a:t>
            </a:r>
          </a:p>
        </p:txBody>
      </p:sp>
      <p:pic>
        <p:nvPicPr>
          <p:cNvPr id="6146" name="Picture 2" descr="D:\Zgkim\Zgromadzenie wspólników 2021\Prasa-taśmowa-os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894258"/>
            <a:ext cx="3988857" cy="398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829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395536" y="404664"/>
            <a:ext cx="1008112" cy="968187"/>
          </a:xfrm>
          <a:prstGeom prst="rect">
            <a:avLst/>
          </a:prstGeom>
          <a:noFill/>
        </p:spPr>
      </p:pic>
      <p:sp>
        <p:nvSpPr>
          <p:cNvPr id="6" name="pole tekstowe 5"/>
          <p:cNvSpPr txBox="1"/>
          <p:nvPr/>
        </p:nvSpPr>
        <p:spPr>
          <a:xfrm>
            <a:off x="1403648" y="514544"/>
            <a:ext cx="7128792" cy="523220"/>
          </a:xfrm>
          <a:prstGeom prst="rect">
            <a:avLst/>
          </a:prstGeom>
          <a:noFill/>
        </p:spPr>
        <p:txBody>
          <a:bodyPr wrap="square" rtlCol="0">
            <a:spAutoFit/>
          </a:bodyPr>
          <a:lstStyle/>
          <a:p>
            <a:pPr algn="ctr"/>
            <a:r>
              <a:rPr lang="pl-PL" sz="2800" b="1" dirty="0">
                <a:solidFill>
                  <a:prstClr val="black"/>
                </a:solidFill>
              </a:rPr>
              <a:t>Czyszczenie reaktora </a:t>
            </a:r>
          </a:p>
        </p:txBody>
      </p:sp>
      <p:sp>
        <p:nvSpPr>
          <p:cNvPr id="8" name="pole tekstowe 7"/>
          <p:cNvSpPr txBox="1"/>
          <p:nvPr/>
        </p:nvSpPr>
        <p:spPr>
          <a:xfrm>
            <a:off x="5220072" y="4293096"/>
            <a:ext cx="3096344" cy="646331"/>
          </a:xfrm>
          <a:prstGeom prst="rect">
            <a:avLst/>
          </a:prstGeom>
          <a:noFill/>
        </p:spPr>
        <p:txBody>
          <a:bodyPr wrap="square" rtlCol="0">
            <a:spAutoFit/>
          </a:bodyPr>
          <a:lstStyle/>
          <a:p>
            <a:pPr algn="ctr"/>
            <a:r>
              <a:rPr lang="pl-PL" b="1" dirty="0">
                <a:solidFill>
                  <a:prstClr val="black"/>
                </a:solidFill>
              </a:rPr>
              <a:t>Koszt inwestycji:</a:t>
            </a:r>
          </a:p>
          <a:p>
            <a:pPr algn="ctr"/>
            <a:r>
              <a:rPr lang="pl-PL" b="1" dirty="0">
                <a:solidFill>
                  <a:prstClr val="black"/>
                </a:solidFill>
              </a:rPr>
              <a:t>12 000,00 zł</a:t>
            </a:r>
          </a:p>
        </p:txBody>
      </p:sp>
      <p:pic>
        <p:nvPicPr>
          <p:cNvPr id="1026" name="Picture 2" descr="D:\Zgkim\Zgromadzenie wspólników 2021\reak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081" y="1556792"/>
            <a:ext cx="4990233"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430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395536" y="404664"/>
            <a:ext cx="1008112" cy="968187"/>
          </a:xfrm>
          <a:prstGeom prst="rect">
            <a:avLst/>
          </a:prstGeom>
          <a:noFill/>
        </p:spPr>
      </p:pic>
      <p:sp>
        <p:nvSpPr>
          <p:cNvPr id="6" name="pole tekstowe 5"/>
          <p:cNvSpPr txBox="1"/>
          <p:nvPr/>
        </p:nvSpPr>
        <p:spPr>
          <a:xfrm>
            <a:off x="1403648" y="514544"/>
            <a:ext cx="7128792" cy="1384995"/>
          </a:xfrm>
          <a:prstGeom prst="rect">
            <a:avLst/>
          </a:prstGeom>
          <a:noFill/>
        </p:spPr>
        <p:txBody>
          <a:bodyPr wrap="square" rtlCol="0">
            <a:spAutoFit/>
          </a:bodyPr>
          <a:lstStyle/>
          <a:p>
            <a:pPr algn="ctr"/>
            <a:r>
              <a:rPr lang="pl-PL" sz="2800" b="1" dirty="0">
                <a:solidFill>
                  <a:prstClr val="black"/>
                </a:solidFill>
              </a:rPr>
              <a:t>Wykonanie utwardzenia placu przy reaktorze na oczyszczalni ścieków</a:t>
            </a:r>
          </a:p>
        </p:txBody>
      </p:sp>
      <p:sp>
        <p:nvSpPr>
          <p:cNvPr id="8" name="pole tekstowe 7"/>
          <p:cNvSpPr txBox="1"/>
          <p:nvPr/>
        </p:nvSpPr>
        <p:spPr>
          <a:xfrm>
            <a:off x="5220072" y="4293096"/>
            <a:ext cx="3096344" cy="646331"/>
          </a:xfrm>
          <a:prstGeom prst="rect">
            <a:avLst/>
          </a:prstGeom>
          <a:noFill/>
        </p:spPr>
        <p:txBody>
          <a:bodyPr wrap="square" rtlCol="0">
            <a:spAutoFit/>
          </a:bodyPr>
          <a:lstStyle/>
          <a:p>
            <a:pPr algn="ctr"/>
            <a:r>
              <a:rPr lang="pl-PL" b="1" dirty="0">
                <a:solidFill>
                  <a:prstClr val="black"/>
                </a:solidFill>
              </a:rPr>
              <a:t>Koszt inwestycji:</a:t>
            </a:r>
          </a:p>
          <a:p>
            <a:pPr algn="ctr"/>
            <a:r>
              <a:rPr lang="pl-PL" b="1" dirty="0">
                <a:solidFill>
                  <a:prstClr val="black"/>
                </a:solidFill>
              </a:rPr>
              <a:t>25 000,00 zł</a:t>
            </a:r>
          </a:p>
        </p:txBody>
      </p:sp>
      <p:pic>
        <p:nvPicPr>
          <p:cNvPr id="2050" name="Picture 2" descr="D:\Zgkim\Zgromadzenie wspólników 2021\droga oczyszczalni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988840"/>
            <a:ext cx="5010357" cy="375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2355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C5B03-1038-0B1D-3E06-EE67927657D4}"/>
            </a:ext>
          </a:extLst>
        </p:cNvPr>
        <p:cNvGrpSpPr/>
        <p:nvPr/>
      </p:nvGrpSpPr>
      <p:grpSpPr>
        <a:xfrm>
          <a:off x="0" y="0"/>
          <a:ext cx="0" cy="0"/>
          <a:chOff x="0" y="0"/>
          <a:chExt cx="0" cy="0"/>
        </a:xfrm>
      </p:grpSpPr>
      <p:pic>
        <p:nvPicPr>
          <p:cNvPr id="4" name="Picture 3" descr="C:\Users\Michał\Desktop\strona zgkim\Artykuly\logo 2.jpg">
            <a:extLst>
              <a:ext uri="{FF2B5EF4-FFF2-40B4-BE49-F238E27FC236}">
                <a16:creationId xmlns:a16="http://schemas.microsoft.com/office/drawing/2014/main" id="{8D6DB25B-F749-E1D6-B69F-BB61336D1BCE}"/>
              </a:ext>
            </a:extLst>
          </p:cNvPr>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sp>
        <p:nvSpPr>
          <p:cNvPr id="6" name="Tytuł 1">
            <a:extLst>
              <a:ext uri="{FF2B5EF4-FFF2-40B4-BE49-F238E27FC236}">
                <a16:creationId xmlns:a16="http://schemas.microsoft.com/office/drawing/2014/main" id="{A7330868-7528-C0DD-6580-4CCD10E18734}"/>
              </a:ext>
            </a:extLst>
          </p:cNvPr>
          <p:cNvSpPr txBox="1">
            <a:spLocks/>
          </p:cNvSpPr>
          <p:nvPr/>
        </p:nvSpPr>
        <p:spPr>
          <a:xfrm>
            <a:off x="502920" y="404664"/>
            <a:ext cx="8183880" cy="5256584"/>
          </a:xfrm>
          <a:prstGeom prst="rect">
            <a:avLst/>
          </a:prstGeom>
        </p:spPr>
        <p:txBody>
          <a:bodyPr vert="horz" anchor="b">
            <a:normAutofit/>
          </a:bodyPr>
          <a:lstStyle/>
          <a:p>
            <a:pPr algn="ctr">
              <a:spcBef>
                <a:spcPct val="0"/>
              </a:spcBef>
              <a:defRPr/>
            </a:pPr>
            <a:r>
              <a:rPr lang="pl-PL" sz="3600" b="1" dirty="0">
                <a:solidFill>
                  <a:srgbClr val="F07F09">
                    <a:tint val="88000"/>
                    <a:satMod val="150000"/>
                  </a:srgbClr>
                </a:solidFill>
                <a:effectLst>
                  <a:outerShdw blurRad="53975" dist="22860" dir="5400000" algn="tl" rotWithShape="0">
                    <a:srgbClr val="000000">
                      <a:alpha val="55000"/>
                    </a:srgbClr>
                  </a:outerShdw>
                </a:effectLst>
              </a:rPr>
              <a:t>Remont oczyszczalni </a:t>
            </a:r>
            <a:br>
              <a:rPr lang="pl-PL" sz="3600" b="1" dirty="0">
                <a:solidFill>
                  <a:srgbClr val="F07F09">
                    <a:tint val="88000"/>
                    <a:satMod val="150000"/>
                  </a:srgbClr>
                </a:solidFill>
                <a:effectLst>
                  <a:outerShdw blurRad="53975" dist="22860" dir="5400000" algn="tl" rotWithShape="0">
                    <a:srgbClr val="000000">
                      <a:alpha val="55000"/>
                    </a:srgbClr>
                  </a:outerShdw>
                </a:effectLst>
              </a:rPr>
            </a:br>
            <a:r>
              <a:rPr lang="pl-PL" sz="3600" b="1" dirty="0">
                <a:solidFill>
                  <a:srgbClr val="F07F09">
                    <a:tint val="88000"/>
                    <a:satMod val="150000"/>
                  </a:srgbClr>
                </a:solidFill>
                <a:effectLst>
                  <a:outerShdw blurRad="53975" dist="22860" dir="5400000" algn="tl" rotWithShape="0">
                    <a:srgbClr val="000000">
                      <a:alpha val="55000"/>
                    </a:srgbClr>
                  </a:outerShdw>
                </a:effectLst>
              </a:rPr>
              <a:t>w 2021r</a:t>
            </a:r>
            <a:br>
              <a:rPr lang="pl-PL" sz="3600" b="1" dirty="0">
                <a:solidFill>
                  <a:srgbClr val="F07F09">
                    <a:tint val="88000"/>
                    <a:satMod val="150000"/>
                  </a:srgbClr>
                </a:solidFill>
                <a:effectLst>
                  <a:outerShdw blurRad="53975" dist="22860" dir="5400000" algn="tl" rotWithShape="0">
                    <a:srgbClr val="000000">
                      <a:alpha val="55000"/>
                    </a:srgbClr>
                  </a:outerShdw>
                </a:effectLst>
              </a:rPr>
            </a:br>
            <a:br>
              <a:rPr lang="pl-PL" sz="3600" b="1" dirty="0">
                <a:solidFill>
                  <a:srgbClr val="F07F09">
                    <a:tint val="88000"/>
                    <a:satMod val="150000"/>
                  </a:srgbClr>
                </a:solidFill>
                <a:effectLst>
                  <a:outerShdw blurRad="53975" dist="22860" dir="5400000" algn="tl" rotWithShape="0">
                    <a:srgbClr val="000000">
                      <a:alpha val="55000"/>
                    </a:srgbClr>
                  </a:outerShdw>
                </a:effectLst>
              </a:rPr>
            </a:br>
            <a:r>
              <a:rPr lang="pl-PL" sz="2400" b="1" i="1" dirty="0">
                <a:solidFill>
                  <a:prstClr val="black"/>
                </a:solidFill>
              </a:rPr>
              <a:t>Zakup sprzętów: pompy do recyrkulacji osadu, naprawa pomp i mieszadeł, remont dmuchaw, remont pompy podawania osadu</a:t>
            </a:r>
            <a:br>
              <a:rPr lang="pl-PL" sz="2400" b="1" i="1" dirty="0">
                <a:solidFill>
                  <a:prstClr val="black"/>
                </a:solidFill>
              </a:rPr>
            </a:br>
            <a:br>
              <a:rPr lang="pl-PL" sz="2400" b="1" i="1" dirty="0">
                <a:solidFill>
                  <a:prstClr val="black"/>
                </a:solidFill>
              </a:rPr>
            </a:br>
            <a:br>
              <a:rPr lang="pl-PL" sz="2400" b="1" i="1" dirty="0">
                <a:solidFill>
                  <a:prstClr val="black"/>
                </a:solidFill>
              </a:rPr>
            </a:br>
            <a:br>
              <a:rPr lang="pl-PL" sz="2400" b="1" i="1" dirty="0">
                <a:solidFill>
                  <a:prstClr val="black"/>
                </a:solidFill>
              </a:rPr>
            </a:br>
            <a:r>
              <a:rPr lang="pl-PL" sz="2400" i="1" dirty="0">
                <a:solidFill>
                  <a:prstClr val="black"/>
                </a:solidFill>
              </a:rPr>
              <a:t>                                  </a:t>
            </a:r>
            <a:r>
              <a:rPr lang="pl-PL" b="1" dirty="0">
                <a:solidFill>
                  <a:prstClr val="black"/>
                </a:solidFill>
              </a:rPr>
              <a:t>Koszt inwestycji:</a:t>
            </a:r>
            <a:br>
              <a:rPr lang="pl-PL" b="1" dirty="0">
                <a:solidFill>
                  <a:prstClr val="black"/>
                </a:solidFill>
              </a:rPr>
            </a:br>
            <a:r>
              <a:rPr lang="pl-PL" b="1" dirty="0">
                <a:solidFill>
                  <a:prstClr val="black"/>
                </a:solidFill>
              </a:rPr>
              <a:t>                                               13 078,00zł</a:t>
            </a:r>
            <a:endParaRPr lang="pl-PL" b="1" dirty="0">
              <a:solidFill>
                <a:prstClr val="black"/>
              </a:solidFill>
              <a:effectLst>
                <a:outerShdw blurRad="53975" dist="22860" dir="5400000" algn="tl" rotWithShape="0">
                  <a:srgbClr val="000000">
                    <a:alpha val="55000"/>
                  </a:srgbClr>
                </a:outerShdw>
              </a:effectLst>
            </a:endParaRPr>
          </a:p>
        </p:txBody>
      </p:sp>
    </p:spTree>
    <p:extLst>
      <p:ext uri="{BB962C8B-B14F-4D97-AF65-F5344CB8AC3E}">
        <p14:creationId xmlns:p14="http://schemas.microsoft.com/office/powerpoint/2010/main" val="43678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842A2-67C7-4DF6-5450-84C2D056C67D}"/>
            </a:ext>
          </a:extLst>
        </p:cNvPr>
        <p:cNvGrpSpPr/>
        <p:nvPr/>
      </p:nvGrpSpPr>
      <p:grpSpPr>
        <a:xfrm>
          <a:off x="0" y="0"/>
          <a:ext cx="0" cy="0"/>
          <a:chOff x="0" y="0"/>
          <a:chExt cx="0" cy="0"/>
        </a:xfrm>
      </p:grpSpPr>
      <p:pic>
        <p:nvPicPr>
          <p:cNvPr id="5" name="Picture 3" descr="C:\Users\Michał\Desktop\strona zgkim\Artykuly\logo 2.jpg">
            <a:extLst>
              <a:ext uri="{FF2B5EF4-FFF2-40B4-BE49-F238E27FC236}">
                <a16:creationId xmlns:a16="http://schemas.microsoft.com/office/drawing/2014/main" id="{F98694B0-32A8-77B3-6626-1E90FC2208E5}"/>
              </a:ext>
            </a:extLst>
          </p:cNvPr>
          <p:cNvPicPr>
            <a:picLocks noChangeAspect="1" noChangeArrowheads="1"/>
          </p:cNvPicPr>
          <p:nvPr/>
        </p:nvPicPr>
        <p:blipFill>
          <a:blip r:embed="rId2" cstate="print"/>
          <a:srcRect/>
          <a:stretch>
            <a:fillRect/>
          </a:stretch>
        </p:blipFill>
        <p:spPr bwMode="auto">
          <a:xfrm>
            <a:off x="395536" y="404664"/>
            <a:ext cx="1008112" cy="968187"/>
          </a:xfrm>
          <a:prstGeom prst="rect">
            <a:avLst/>
          </a:prstGeom>
          <a:noFill/>
        </p:spPr>
      </p:pic>
      <p:sp>
        <p:nvSpPr>
          <p:cNvPr id="6" name="pole tekstowe 5">
            <a:extLst>
              <a:ext uri="{FF2B5EF4-FFF2-40B4-BE49-F238E27FC236}">
                <a16:creationId xmlns:a16="http://schemas.microsoft.com/office/drawing/2014/main" id="{E2CC8CC0-FF80-7426-B84C-CAD87337C190}"/>
              </a:ext>
            </a:extLst>
          </p:cNvPr>
          <p:cNvSpPr txBox="1"/>
          <p:nvPr/>
        </p:nvSpPr>
        <p:spPr>
          <a:xfrm>
            <a:off x="1403648" y="514544"/>
            <a:ext cx="7128792" cy="1815882"/>
          </a:xfrm>
          <a:prstGeom prst="rect">
            <a:avLst/>
          </a:prstGeom>
          <a:noFill/>
        </p:spPr>
        <p:txBody>
          <a:bodyPr wrap="square" rtlCol="0">
            <a:spAutoFit/>
          </a:bodyPr>
          <a:lstStyle/>
          <a:p>
            <a:pPr algn="ctr"/>
            <a:r>
              <a:rPr lang="pl-PL" sz="2800" b="1" dirty="0">
                <a:solidFill>
                  <a:prstClr val="black"/>
                </a:solidFill>
              </a:rPr>
              <a:t>Zakup pompy dozującej do podchlorynu sodu oraz elementy naprawcze do pomp </a:t>
            </a:r>
          </a:p>
          <a:p>
            <a:pPr algn="ctr"/>
            <a:r>
              <a:rPr lang="pl-PL" sz="2800" b="1" dirty="0">
                <a:solidFill>
                  <a:prstClr val="black"/>
                </a:solidFill>
              </a:rPr>
              <a:t>2022</a:t>
            </a:r>
          </a:p>
        </p:txBody>
      </p:sp>
      <p:sp>
        <p:nvSpPr>
          <p:cNvPr id="8" name="pole tekstowe 7">
            <a:extLst>
              <a:ext uri="{FF2B5EF4-FFF2-40B4-BE49-F238E27FC236}">
                <a16:creationId xmlns:a16="http://schemas.microsoft.com/office/drawing/2014/main" id="{77A5DA07-36CE-D1EA-B213-1A5447A405E4}"/>
              </a:ext>
            </a:extLst>
          </p:cNvPr>
          <p:cNvSpPr txBox="1"/>
          <p:nvPr/>
        </p:nvSpPr>
        <p:spPr>
          <a:xfrm>
            <a:off x="5220072" y="4293096"/>
            <a:ext cx="3096344" cy="646331"/>
          </a:xfrm>
          <a:prstGeom prst="rect">
            <a:avLst/>
          </a:prstGeom>
          <a:noFill/>
        </p:spPr>
        <p:txBody>
          <a:bodyPr wrap="square" rtlCol="0">
            <a:spAutoFit/>
          </a:bodyPr>
          <a:lstStyle/>
          <a:p>
            <a:pPr algn="ctr"/>
            <a:r>
              <a:rPr lang="pl-PL" b="1" dirty="0">
                <a:solidFill>
                  <a:prstClr val="black"/>
                </a:solidFill>
              </a:rPr>
              <a:t>Koszt inwestycji:</a:t>
            </a:r>
          </a:p>
          <a:p>
            <a:pPr algn="ctr"/>
            <a:r>
              <a:rPr lang="pl-PL" b="1" dirty="0">
                <a:solidFill>
                  <a:prstClr val="black"/>
                </a:solidFill>
              </a:rPr>
              <a:t>4 413,00 zł</a:t>
            </a:r>
          </a:p>
        </p:txBody>
      </p:sp>
      <p:pic>
        <p:nvPicPr>
          <p:cNvPr id="3" name="Obraz 2">
            <a:extLst>
              <a:ext uri="{FF2B5EF4-FFF2-40B4-BE49-F238E27FC236}">
                <a16:creationId xmlns:a16="http://schemas.microsoft.com/office/drawing/2014/main" id="{362099EF-86F9-FA1D-2A5E-D1B365975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2692077"/>
            <a:ext cx="4167981" cy="2880320"/>
          </a:xfrm>
          <a:prstGeom prst="rect">
            <a:avLst/>
          </a:prstGeom>
        </p:spPr>
      </p:pic>
    </p:spTree>
    <p:extLst>
      <p:ext uri="{BB962C8B-B14F-4D97-AF65-F5344CB8AC3E}">
        <p14:creationId xmlns:p14="http://schemas.microsoft.com/office/powerpoint/2010/main" val="3793144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368EE-EE73-FB13-F594-643869574E86}"/>
            </a:ext>
          </a:extLst>
        </p:cNvPr>
        <p:cNvGrpSpPr/>
        <p:nvPr/>
      </p:nvGrpSpPr>
      <p:grpSpPr>
        <a:xfrm>
          <a:off x="0" y="0"/>
          <a:ext cx="0" cy="0"/>
          <a:chOff x="0" y="0"/>
          <a:chExt cx="0" cy="0"/>
        </a:xfrm>
      </p:grpSpPr>
      <p:pic>
        <p:nvPicPr>
          <p:cNvPr id="5" name="Picture 3" descr="C:\Users\Michał\Desktop\strona zgkim\Artykuly\logo 2.jpg">
            <a:extLst>
              <a:ext uri="{FF2B5EF4-FFF2-40B4-BE49-F238E27FC236}">
                <a16:creationId xmlns:a16="http://schemas.microsoft.com/office/drawing/2014/main" id="{E745E8CE-0823-8121-DB1A-E5E76D9612DB}"/>
              </a:ext>
            </a:extLst>
          </p:cNvPr>
          <p:cNvPicPr>
            <a:picLocks noChangeAspect="1" noChangeArrowheads="1"/>
          </p:cNvPicPr>
          <p:nvPr/>
        </p:nvPicPr>
        <p:blipFill>
          <a:blip r:embed="rId2" cstate="print"/>
          <a:srcRect/>
          <a:stretch>
            <a:fillRect/>
          </a:stretch>
        </p:blipFill>
        <p:spPr bwMode="auto">
          <a:xfrm>
            <a:off x="395536" y="404664"/>
            <a:ext cx="1008112" cy="968187"/>
          </a:xfrm>
          <a:prstGeom prst="rect">
            <a:avLst/>
          </a:prstGeom>
          <a:noFill/>
        </p:spPr>
      </p:pic>
      <p:sp>
        <p:nvSpPr>
          <p:cNvPr id="6" name="pole tekstowe 5">
            <a:extLst>
              <a:ext uri="{FF2B5EF4-FFF2-40B4-BE49-F238E27FC236}">
                <a16:creationId xmlns:a16="http://schemas.microsoft.com/office/drawing/2014/main" id="{B5CD52AA-2AEB-B818-2F1A-31C20FB59AC3}"/>
              </a:ext>
            </a:extLst>
          </p:cNvPr>
          <p:cNvSpPr txBox="1"/>
          <p:nvPr/>
        </p:nvSpPr>
        <p:spPr>
          <a:xfrm>
            <a:off x="1403648" y="514544"/>
            <a:ext cx="7128792" cy="1384995"/>
          </a:xfrm>
          <a:prstGeom prst="rect">
            <a:avLst/>
          </a:prstGeom>
          <a:noFill/>
        </p:spPr>
        <p:txBody>
          <a:bodyPr wrap="square" rtlCol="0">
            <a:spAutoFit/>
          </a:bodyPr>
          <a:lstStyle/>
          <a:p>
            <a:pPr algn="ctr"/>
            <a:r>
              <a:rPr lang="pl-PL" sz="2800" b="1" dirty="0">
                <a:solidFill>
                  <a:prstClr val="black"/>
                </a:solidFill>
              </a:rPr>
              <a:t>Projekt instalacji fotowoltaicznych w trakcie realizacji </a:t>
            </a:r>
          </a:p>
          <a:p>
            <a:pPr algn="ctr"/>
            <a:r>
              <a:rPr lang="pl-PL" sz="2800" b="1" dirty="0">
                <a:solidFill>
                  <a:prstClr val="black"/>
                </a:solidFill>
              </a:rPr>
              <a:t>2023</a:t>
            </a:r>
          </a:p>
        </p:txBody>
      </p:sp>
      <p:pic>
        <p:nvPicPr>
          <p:cNvPr id="4" name="Obraz 3">
            <a:extLst>
              <a:ext uri="{FF2B5EF4-FFF2-40B4-BE49-F238E27FC236}">
                <a16:creationId xmlns:a16="http://schemas.microsoft.com/office/drawing/2014/main" id="{E5C04D59-C8CC-5FBF-ADD4-5628AE715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334" y="1865549"/>
            <a:ext cx="6103331" cy="4068887"/>
          </a:xfrm>
          <a:prstGeom prst="rect">
            <a:avLst/>
          </a:prstGeom>
        </p:spPr>
      </p:pic>
    </p:spTree>
    <p:extLst>
      <p:ext uri="{BB962C8B-B14F-4D97-AF65-F5344CB8AC3E}">
        <p14:creationId xmlns:p14="http://schemas.microsoft.com/office/powerpoint/2010/main" val="404961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835696" y="620688"/>
            <a:ext cx="6264696" cy="1815882"/>
          </a:xfrm>
          <a:prstGeom prst="rect">
            <a:avLst/>
          </a:prstGeom>
          <a:noFill/>
        </p:spPr>
        <p:txBody>
          <a:bodyPr wrap="square" rtlCol="0">
            <a:spAutoFit/>
          </a:bodyPr>
          <a:lstStyle/>
          <a:p>
            <a:pPr algn="ctr"/>
            <a:r>
              <a:rPr lang="pl-PL" sz="2800" b="1" i="1" dirty="0"/>
              <a:t>Opłaty za umieszczenie urządzeń </a:t>
            </a:r>
            <a:r>
              <a:rPr lang="pl-PL" sz="2800" b="1" i="1" dirty="0" err="1"/>
              <a:t>wod-kan</a:t>
            </a:r>
            <a:r>
              <a:rPr lang="pl-PL" sz="2800" b="1" i="1" dirty="0"/>
              <a:t> w pasie drogowym 2011-2022</a:t>
            </a:r>
          </a:p>
          <a:p>
            <a:pPr algn="ctr"/>
            <a:endParaRPr lang="pl-PL" sz="2800" b="1" i="1" dirty="0"/>
          </a:p>
        </p:txBody>
      </p:sp>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sp>
        <p:nvSpPr>
          <p:cNvPr id="6" name="pole tekstowe 5"/>
          <p:cNvSpPr txBox="1"/>
          <p:nvPr/>
        </p:nvSpPr>
        <p:spPr>
          <a:xfrm>
            <a:off x="467545" y="3645024"/>
            <a:ext cx="8208912" cy="1107996"/>
          </a:xfrm>
          <a:prstGeom prst="rect">
            <a:avLst/>
          </a:prstGeom>
          <a:noFill/>
        </p:spPr>
        <p:txBody>
          <a:bodyPr wrap="square" rtlCol="0">
            <a:spAutoFit/>
          </a:bodyPr>
          <a:lstStyle/>
          <a:p>
            <a:pPr algn="ctr"/>
            <a:r>
              <a:rPr lang="pl-PL" sz="6600" b="1" dirty="0">
                <a:solidFill>
                  <a:srgbClr val="FF0000"/>
                </a:solidFill>
              </a:rPr>
              <a:t>472 107,00zł</a:t>
            </a:r>
          </a:p>
        </p:txBody>
      </p:sp>
    </p:spTree>
    <p:extLst>
      <p:ext uri="{BB962C8B-B14F-4D97-AF65-F5344CB8AC3E}">
        <p14:creationId xmlns:p14="http://schemas.microsoft.com/office/powerpoint/2010/main" val="1350073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2920" y="476672"/>
            <a:ext cx="8183880" cy="5328592"/>
          </a:xfrm>
        </p:spPr>
        <p:txBody>
          <a:bodyPr>
            <a:normAutofit fontScale="90000"/>
          </a:bodyPr>
          <a:lstStyle/>
          <a:p>
            <a:pPr algn="ct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r>
              <a:rPr lang="pl-PL" dirty="0"/>
              <a:t>Budynki i infrastruktura</a:t>
            </a:r>
            <a:br>
              <a:rPr lang="pl-PL" dirty="0"/>
            </a:br>
            <a:r>
              <a:rPr lang="pl-PL" dirty="0"/>
              <a:t> Zakładu</a:t>
            </a:r>
            <a:br>
              <a:rPr lang="pl-PL" dirty="0"/>
            </a:br>
            <a:r>
              <a:rPr lang="pl-PL" dirty="0"/>
              <a:t>2011-2019</a:t>
            </a:r>
            <a:br>
              <a:rPr lang="pl-PL" dirty="0"/>
            </a:br>
            <a:r>
              <a:rPr lang="pl-PL" sz="2400" i="1" dirty="0">
                <a:solidFill>
                  <a:schemeClr val="tx1"/>
                </a:solidFill>
                <a:effectLst/>
              </a:rPr>
              <a:t>Remont budynku biurowego </a:t>
            </a:r>
            <a:br>
              <a:rPr lang="pl-PL" sz="2400" i="1" dirty="0">
                <a:solidFill>
                  <a:schemeClr val="tx1"/>
                </a:solidFill>
                <a:effectLst/>
              </a:rPr>
            </a:br>
            <a:br>
              <a:rPr lang="pl-PL" sz="2400" dirty="0">
                <a:solidFill>
                  <a:schemeClr val="tx1"/>
                </a:solidFill>
                <a:effectLst/>
              </a:rPr>
            </a:br>
            <a:br>
              <a:rPr lang="pl-PL" sz="2400" dirty="0">
                <a:solidFill>
                  <a:schemeClr val="tx1"/>
                </a:solidFill>
                <a:effectLst/>
              </a:rPr>
            </a:br>
            <a:br>
              <a:rPr lang="pl-PL" sz="2400" dirty="0">
                <a:solidFill>
                  <a:schemeClr val="tx1"/>
                </a:solidFill>
                <a:effectLst/>
              </a:rPr>
            </a:br>
            <a:br>
              <a:rPr lang="pl-PL" sz="2400" dirty="0">
                <a:solidFill>
                  <a:schemeClr val="tx1"/>
                </a:solidFill>
                <a:effectLst/>
              </a:rPr>
            </a:br>
            <a:br>
              <a:rPr lang="pl-PL" sz="2400" dirty="0">
                <a:solidFill>
                  <a:schemeClr val="tx1"/>
                </a:solidFill>
                <a:effectLst/>
              </a:rPr>
            </a:br>
            <a:br>
              <a:rPr lang="pl-PL" sz="2400" dirty="0">
                <a:solidFill>
                  <a:schemeClr val="tx1"/>
                </a:solidFill>
                <a:effectLst/>
              </a:rPr>
            </a:br>
            <a:br>
              <a:rPr lang="pl-PL" sz="2400" dirty="0">
                <a:solidFill>
                  <a:schemeClr val="tx1"/>
                </a:solidFill>
                <a:effectLst/>
              </a:rPr>
            </a:br>
            <a:br>
              <a:rPr lang="pl-PL" sz="2000" dirty="0">
                <a:solidFill>
                  <a:schemeClr val="tx1"/>
                </a:solidFill>
              </a:rPr>
            </a:br>
            <a:br>
              <a:rPr lang="pl-PL" dirty="0"/>
            </a:br>
            <a:endParaRPr lang="pl-PL" dirty="0"/>
          </a:p>
        </p:txBody>
      </p:sp>
      <p:sp>
        <p:nvSpPr>
          <p:cNvPr id="3" name="pole tekstowe 2"/>
          <p:cNvSpPr txBox="1"/>
          <p:nvPr/>
        </p:nvSpPr>
        <p:spPr>
          <a:xfrm>
            <a:off x="5652120" y="4797152"/>
            <a:ext cx="2736304" cy="677108"/>
          </a:xfrm>
          <a:prstGeom prst="rect">
            <a:avLst/>
          </a:prstGeom>
          <a:noFill/>
        </p:spPr>
        <p:txBody>
          <a:bodyPr wrap="square" rtlCol="0">
            <a:spAutoFit/>
          </a:bodyPr>
          <a:lstStyle/>
          <a:p>
            <a:br>
              <a:rPr lang="pl-PL" sz="2000" dirty="0"/>
            </a:br>
            <a:endParaRPr lang="pl-PL" b="1" dirty="0"/>
          </a:p>
        </p:txBody>
      </p:sp>
      <p:pic>
        <p:nvPicPr>
          <p:cNvPr id="8194" name="Picture 2" descr="C:\Users\Michał\Desktop\prezentacj prezes\20150527_115652.jpg"/>
          <p:cNvPicPr>
            <a:picLocks noChangeAspect="1" noChangeArrowheads="1"/>
          </p:cNvPicPr>
          <p:nvPr/>
        </p:nvPicPr>
        <p:blipFill>
          <a:blip r:embed="rId2" cstate="print"/>
          <a:srcRect/>
          <a:stretch>
            <a:fillRect/>
          </a:stretch>
        </p:blipFill>
        <p:spPr bwMode="auto">
          <a:xfrm>
            <a:off x="3851920" y="2318624"/>
            <a:ext cx="4752528" cy="3561519"/>
          </a:xfrm>
          <a:prstGeom prst="rect">
            <a:avLst/>
          </a:prstGeom>
          <a:noFill/>
        </p:spPr>
      </p:pic>
      <p:pic>
        <p:nvPicPr>
          <p:cNvPr id="8195" name="Picture 3" descr="C:\Users\Michał\Desktop\prezentacj prezes\20150527_115607.jpg"/>
          <p:cNvPicPr>
            <a:picLocks noChangeAspect="1" noChangeArrowheads="1"/>
          </p:cNvPicPr>
          <p:nvPr/>
        </p:nvPicPr>
        <p:blipFill>
          <a:blip r:embed="rId3" cstate="print"/>
          <a:srcRect/>
          <a:stretch>
            <a:fillRect/>
          </a:stretch>
        </p:blipFill>
        <p:spPr bwMode="auto">
          <a:xfrm>
            <a:off x="820160" y="2348880"/>
            <a:ext cx="2623636" cy="3501008"/>
          </a:xfrm>
          <a:prstGeom prst="rect">
            <a:avLst/>
          </a:prstGeom>
          <a:noFill/>
        </p:spPr>
      </p:pic>
      <p:pic>
        <p:nvPicPr>
          <p:cNvPr id="6" name="Picture 3" descr="C:\Users\Michał\Desktop\strona zgkim\Artykuly\logo 2.jpg"/>
          <p:cNvPicPr>
            <a:picLocks noChangeAspect="1" noChangeArrowheads="1"/>
          </p:cNvPicPr>
          <p:nvPr/>
        </p:nvPicPr>
        <p:blipFill>
          <a:blip r:embed="rId4" cstate="print"/>
          <a:srcRect/>
          <a:stretch>
            <a:fillRect/>
          </a:stretch>
        </p:blipFill>
        <p:spPr bwMode="auto">
          <a:xfrm>
            <a:off x="395536" y="404664"/>
            <a:ext cx="849248" cy="815615"/>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Michał\Desktop\strona zgkim\Artykuly\logo 2.jpg"/>
          <p:cNvPicPr>
            <a:picLocks noChangeAspect="1" noChangeArrowheads="1"/>
          </p:cNvPicPr>
          <p:nvPr/>
        </p:nvPicPr>
        <p:blipFill>
          <a:blip r:embed="rId2" cstate="print"/>
          <a:srcRect/>
          <a:stretch>
            <a:fillRect/>
          </a:stretch>
        </p:blipFill>
        <p:spPr bwMode="auto">
          <a:xfrm>
            <a:off x="395536" y="404664"/>
            <a:ext cx="849248" cy="815615"/>
          </a:xfrm>
          <a:prstGeom prst="rect">
            <a:avLst/>
          </a:prstGeom>
          <a:noFill/>
        </p:spPr>
      </p:pic>
      <p:pic>
        <p:nvPicPr>
          <p:cNvPr id="8" name="Picture 3" descr="C:\Users\Michał\Desktop\prezentacj prezes\20150527_120051.jpg"/>
          <p:cNvPicPr>
            <a:picLocks noChangeAspect="1" noChangeArrowheads="1"/>
          </p:cNvPicPr>
          <p:nvPr/>
        </p:nvPicPr>
        <p:blipFill>
          <a:blip r:embed="rId3" cstate="print"/>
          <a:srcRect/>
          <a:stretch>
            <a:fillRect/>
          </a:stretch>
        </p:blipFill>
        <p:spPr bwMode="auto">
          <a:xfrm>
            <a:off x="1475656" y="1675066"/>
            <a:ext cx="5559464" cy="4169598"/>
          </a:xfrm>
          <a:prstGeom prst="rect">
            <a:avLst/>
          </a:prstGeom>
          <a:noFill/>
        </p:spPr>
      </p:pic>
      <p:sp>
        <p:nvSpPr>
          <p:cNvPr id="4" name="pole tekstowe 3"/>
          <p:cNvSpPr txBox="1"/>
          <p:nvPr/>
        </p:nvSpPr>
        <p:spPr>
          <a:xfrm>
            <a:off x="1979712" y="908720"/>
            <a:ext cx="6192688" cy="523220"/>
          </a:xfrm>
          <a:prstGeom prst="rect">
            <a:avLst/>
          </a:prstGeom>
          <a:noFill/>
        </p:spPr>
        <p:txBody>
          <a:bodyPr wrap="square" rtlCol="0">
            <a:spAutoFit/>
          </a:bodyPr>
          <a:lstStyle/>
          <a:p>
            <a:r>
              <a:rPr lang="pl-PL" sz="2800" b="1" i="1" dirty="0"/>
              <a:t>Remont budynku socjalnego</a:t>
            </a:r>
            <a:endParaRPr lang="pl-PL" sz="2800" b="1" dirty="0"/>
          </a:p>
        </p:txBody>
      </p:sp>
    </p:spTree>
    <p:extLst>
      <p:ext uri="{BB962C8B-B14F-4D97-AF65-F5344CB8AC3E}">
        <p14:creationId xmlns:p14="http://schemas.microsoft.com/office/powerpoint/2010/main" val="38236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ymbol zastępczy zawartości 2"/>
          <p:cNvSpPr>
            <a:spLocks noGrp="1"/>
          </p:cNvSpPr>
          <p:nvPr>
            <p:ph idx="1"/>
          </p:nvPr>
        </p:nvSpPr>
        <p:spPr>
          <a:xfrm>
            <a:off x="503238" y="530225"/>
            <a:ext cx="8183562" cy="1169988"/>
          </a:xfrm>
        </p:spPr>
        <p:txBody>
          <a:bodyPr/>
          <a:lstStyle/>
          <a:p>
            <a:pPr algn="ctr" eaLnBrk="1" hangingPunct="1">
              <a:buFont typeface="Wingdings 2" pitchFamily="18" charset="2"/>
              <a:buNone/>
            </a:pPr>
            <a:r>
              <a:rPr lang="pl-PL" altLang="pl-PL" b="1" i="1" dirty="0"/>
              <a:t>Utwardzenie placu na terenie Zakładu</a:t>
            </a:r>
          </a:p>
          <a:p>
            <a:pPr algn="ctr" eaLnBrk="1" hangingPunct="1">
              <a:buFont typeface="Wingdings 2" pitchFamily="18" charset="2"/>
              <a:buNone/>
            </a:pPr>
            <a:endParaRPr lang="pl-PL" altLang="pl-PL" b="1" i="1" dirty="0"/>
          </a:p>
          <a:p>
            <a:pPr algn="ctr" eaLnBrk="1" hangingPunct="1">
              <a:buFont typeface="Wingdings 2" pitchFamily="18" charset="2"/>
              <a:buNone/>
            </a:pPr>
            <a:endParaRPr lang="pl-PL" altLang="pl-PL" b="1" i="1" dirty="0"/>
          </a:p>
        </p:txBody>
      </p:sp>
      <p:pic>
        <p:nvPicPr>
          <p:cNvPr id="26627" name="Picture 2" descr="C:\Users\Michał\Desktop\prezentacj prezes\20150527_1205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405862"/>
            <a:ext cx="6336704" cy="434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7332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 y="530352"/>
            <a:ext cx="8183880" cy="5418928"/>
          </a:xfrm>
        </p:spPr>
        <p:txBody>
          <a:bodyPr/>
          <a:lstStyle/>
          <a:p>
            <a:pPr algn="ctr">
              <a:buNone/>
            </a:pPr>
            <a:r>
              <a:rPr lang="pl-PL" b="1" i="1" dirty="0"/>
              <a:t>Zakup zbiornika paliwa </a:t>
            </a:r>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sz="1800" dirty="0"/>
          </a:p>
        </p:txBody>
      </p:sp>
      <p:pic>
        <p:nvPicPr>
          <p:cNvPr id="3074" name="Picture 2" descr="C:\Users\Michał\Desktop\prezentacj prezes\20150527_115954.jpg"/>
          <p:cNvPicPr>
            <a:picLocks noChangeAspect="1" noChangeArrowheads="1"/>
          </p:cNvPicPr>
          <p:nvPr/>
        </p:nvPicPr>
        <p:blipFill>
          <a:blip r:embed="rId2" cstate="print"/>
          <a:srcRect/>
          <a:stretch>
            <a:fillRect/>
          </a:stretch>
        </p:blipFill>
        <p:spPr bwMode="auto">
          <a:xfrm>
            <a:off x="2123728" y="1901339"/>
            <a:ext cx="4680520" cy="3510390"/>
          </a:xfrm>
          <a:prstGeom prst="rect">
            <a:avLst/>
          </a:prstGeom>
          <a:noFill/>
        </p:spPr>
      </p:pic>
      <p:pic>
        <p:nvPicPr>
          <p:cNvPr id="4" name="Picture 3" descr="C:\Users\Michał\Desktop\strona zgkim\Artykuly\logo 2.jpg"/>
          <p:cNvPicPr>
            <a:picLocks noChangeAspect="1" noChangeArrowheads="1"/>
          </p:cNvPicPr>
          <p:nvPr/>
        </p:nvPicPr>
        <p:blipFill>
          <a:blip r:embed="rId3" cstate="print"/>
          <a:srcRect/>
          <a:stretch>
            <a:fillRect/>
          </a:stretch>
        </p:blipFill>
        <p:spPr bwMode="auto">
          <a:xfrm>
            <a:off x="467544" y="476672"/>
            <a:ext cx="1224135" cy="1175655"/>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lgn="ctr">
              <a:buNone/>
            </a:pPr>
            <a:r>
              <a:rPr lang="pl-PL" b="1" dirty="0"/>
              <a:t>Zakup 5 kompletów </a:t>
            </a:r>
          </a:p>
          <a:p>
            <a:pPr algn="ctr">
              <a:buNone/>
            </a:pPr>
            <a:r>
              <a:rPr lang="pl-PL" b="1" dirty="0"/>
              <a:t>mebli biurowych </a:t>
            </a:r>
          </a:p>
        </p:txBody>
      </p:sp>
      <p:pic>
        <p:nvPicPr>
          <p:cNvPr id="6"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pic>
        <p:nvPicPr>
          <p:cNvPr id="2050" name="Picture 2" descr="C:\Users\Samsung\Desktop\PREZENTACJA 2018\Meble-biurowe-2-biurka-2-kontenery-PROMOCJ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5091" y="2086744"/>
            <a:ext cx="5076888"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6142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lgn="ctr">
              <a:buNone/>
            </a:pPr>
            <a:r>
              <a:rPr lang="pl-PL" b="1" dirty="0"/>
              <a:t>Remont kotła C.O</a:t>
            </a:r>
          </a:p>
          <a:p>
            <a:pPr algn="ctr">
              <a:buNone/>
            </a:pPr>
            <a:endParaRPr lang="pl-PL" b="1" dirty="0"/>
          </a:p>
        </p:txBody>
      </p:sp>
      <p:pic>
        <p:nvPicPr>
          <p:cNvPr id="6"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sp>
        <p:nvSpPr>
          <p:cNvPr id="5" name="pole tekstowe 4"/>
          <p:cNvSpPr txBox="1"/>
          <p:nvPr/>
        </p:nvSpPr>
        <p:spPr>
          <a:xfrm>
            <a:off x="5580112" y="4228990"/>
            <a:ext cx="3096344" cy="646331"/>
          </a:xfrm>
          <a:prstGeom prst="rect">
            <a:avLst/>
          </a:prstGeom>
          <a:noFill/>
        </p:spPr>
        <p:txBody>
          <a:bodyPr wrap="square" rtlCol="0">
            <a:spAutoFit/>
          </a:bodyPr>
          <a:lstStyle/>
          <a:p>
            <a:pPr algn="ctr"/>
            <a:r>
              <a:rPr lang="pl-PL" b="1" dirty="0"/>
              <a:t>Koszt inwestycji:</a:t>
            </a:r>
          </a:p>
          <a:p>
            <a:pPr algn="ctr"/>
            <a:r>
              <a:rPr lang="pl-PL" b="1" dirty="0"/>
              <a:t>10 500,00 zł</a:t>
            </a:r>
          </a:p>
        </p:txBody>
      </p:sp>
      <p:pic>
        <p:nvPicPr>
          <p:cNvPr id="4098" name="Picture 2" descr="D:\Zgkim\Zgromadzenie wspólników 2019\kociol-co-zamet-pph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844824"/>
            <a:ext cx="5418819" cy="4064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357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lgn="ctr">
              <a:buNone/>
            </a:pPr>
            <a:r>
              <a:rPr lang="pl-PL" b="1" dirty="0"/>
              <a:t>Zakup szaf ubraniowych </a:t>
            </a:r>
          </a:p>
        </p:txBody>
      </p:sp>
      <p:pic>
        <p:nvPicPr>
          <p:cNvPr id="6"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sp>
        <p:nvSpPr>
          <p:cNvPr id="5" name="pole tekstowe 4"/>
          <p:cNvSpPr txBox="1"/>
          <p:nvPr/>
        </p:nvSpPr>
        <p:spPr>
          <a:xfrm>
            <a:off x="5580112" y="4228990"/>
            <a:ext cx="3096344" cy="646331"/>
          </a:xfrm>
          <a:prstGeom prst="rect">
            <a:avLst/>
          </a:prstGeom>
          <a:noFill/>
        </p:spPr>
        <p:txBody>
          <a:bodyPr wrap="square" rtlCol="0">
            <a:spAutoFit/>
          </a:bodyPr>
          <a:lstStyle/>
          <a:p>
            <a:pPr algn="ctr"/>
            <a:r>
              <a:rPr lang="pl-PL" b="1" dirty="0"/>
              <a:t>Koszt inwestycji:</a:t>
            </a:r>
          </a:p>
          <a:p>
            <a:pPr algn="ctr"/>
            <a:r>
              <a:rPr lang="pl-PL" b="1" dirty="0"/>
              <a:t>2 890,00 zł</a:t>
            </a:r>
          </a:p>
        </p:txBody>
      </p:sp>
      <p:pic>
        <p:nvPicPr>
          <p:cNvPr id="5122" name="Picture 2" descr="D:\Zgkim\Zgromadzenie wspólników 2019\szafa ubraniow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1064499"/>
            <a:ext cx="4176464" cy="5076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829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6672"/>
            <a:ext cx="1225402" cy="117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rostokąt 4"/>
          <p:cNvSpPr/>
          <p:nvPr/>
        </p:nvSpPr>
        <p:spPr>
          <a:xfrm>
            <a:off x="1835696" y="476672"/>
            <a:ext cx="6048672" cy="1384995"/>
          </a:xfrm>
          <a:prstGeom prst="rect">
            <a:avLst/>
          </a:prstGeom>
        </p:spPr>
        <p:txBody>
          <a:bodyPr wrap="square">
            <a:spAutoFit/>
          </a:bodyPr>
          <a:lstStyle/>
          <a:p>
            <a:pPr lvl="0" algn="ctr"/>
            <a:r>
              <a:rPr lang="pl-PL" sz="2800" b="1" dirty="0">
                <a:solidFill>
                  <a:prstClr val="black"/>
                </a:solidFill>
              </a:rPr>
              <a:t>WYMIANA BRAMY WJAZDOWEJ ORAZ OGRODZENIA</a:t>
            </a:r>
          </a:p>
        </p:txBody>
      </p:sp>
      <p:sp>
        <p:nvSpPr>
          <p:cNvPr id="6" name="pole tekstowe 5"/>
          <p:cNvSpPr txBox="1"/>
          <p:nvPr/>
        </p:nvSpPr>
        <p:spPr>
          <a:xfrm>
            <a:off x="5940152" y="3796069"/>
            <a:ext cx="2592288" cy="646331"/>
          </a:xfrm>
          <a:prstGeom prst="rect">
            <a:avLst/>
          </a:prstGeom>
          <a:noFill/>
        </p:spPr>
        <p:txBody>
          <a:bodyPr wrap="square" rtlCol="0">
            <a:spAutoFit/>
          </a:bodyPr>
          <a:lstStyle/>
          <a:p>
            <a:pPr algn="ctr"/>
            <a:r>
              <a:rPr lang="pl-PL" b="1" dirty="0"/>
              <a:t>Koszt inwestycji:</a:t>
            </a:r>
          </a:p>
          <a:p>
            <a:pPr algn="ctr"/>
            <a:r>
              <a:rPr lang="pl-PL" b="1" dirty="0"/>
              <a:t>14 150 ,00 zł</a:t>
            </a:r>
          </a:p>
        </p:txBody>
      </p:sp>
      <p:pic>
        <p:nvPicPr>
          <p:cNvPr id="1026" name="Picture 2" descr="C:\Users\Samsung\Desktop\PREZENTACJA 2018\20190619_1522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828030"/>
            <a:ext cx="5248104" cy="3936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377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2920" y="404664"/>
            <a:ext cx="8183880" cy="5328592"/>
          </a:xfrm>
        </p:spPr>
        <p:txBody>
          <a:bodyPr>
            <a:normAutofit fontScale="90000"/>
          </a:bodyPr>
          <a:lstStyle/>
          <a:p>
            <a:pPr algn="ctr"/>
            <a:r>
              <a:rPr lang="pl-PL" dirty="0"/>
              <a:t>Wyposażenie w sprzęt</a:t>
            </a:r>
            <a:br>
              <a:rPr lang="pl-PL" dirty="0"/>
            </a:br>
            <a:r>
              <a:rPr lang="pl-PL" dirty="0"/>
              <a:t>2011-2023</a:t>
            </a:r>
            <a:br>
              <a:rPr lang="pl-PL" dirty="0"/>
            </a:br>
            <a:br>
              <a:rPr lang="pl-PL" dirty="0"/>
            </a:br>
            <a:br>
              <a:rPr lang="pl-PL" dirty="0"/>
            </a:br>
            <a:r>
              <a:rPr lang="pl-PL" sz="2400" i="1" dirty="0">
                <a:solidFill>
                  <a:schemeClr val="tx1"/>
                </a:solidFill>
                <a:effectLst/>
              </a:rPr>
              <a:t>Zakup sprzętów: kosiarka bijakowa, pług wirnikowy samobieżny, ciągnik rolniczy Renault, pług czołowy przestawny śnieżny, Star 742, równiarka</a:t>
            </a:r>
            <a:br>
              <a:rPr lang="pl-PL" sz="2400" i="1" dirty="0">
                <a:solidFill>
                  <a:schemeClr val="tx1"/>
                </a:solidFill>
                <a:effectLst/>
              </a:rPr>
            </a:br>
            <a:r>
              <a:rPr lang="pl-PL" sz="2400" i="1" dirty="0">
                <a:solidFill>
                  <a:schemeClr val="tx1"/>
                </a:solidFill>
                <a:effectLst/>
              </a:rPr>
              <a:t>2011</a:t>
            </a:r>
            <a:br>
              <a:rPr lang="pl-PL" sz="2400" i="1" dirty="0">
                <a:solidFill>
                  <a:schemeClr val="tx1"/>
                </a:solidFill>
                <a:effectLst/>
              </a:rPr>
            </a:br>
            <a:br>
              <a:rPr lang="pl-PL" sz="2400" i="1" dirty="0">
                <a:solidFill>
                  <a:schemeClr val="tx1"/>
                </a:solidFill>
                <a:effectLst/>
              </a:rPr>
            </a:br>
            <a:br>
              <a:rPr lang="pl-PL" sz="2400" i="1" dirty="0">
                <a:solidFill>
                  <a:schemeClr val="tx1"/>
                </a:solidFill>
                <a:effectLst/>
              </a:rPr>
            </a:br>
            <a:r>
              <a:rPr lang="pl-PL" sz="2400" b="0" i="1" dirty="0">
                <a:solidFill>
                  <a:schemeClr val="tx1"/>
                </a:solidFill>
                <a:effectLst/>
              </a:rPr>
              <a:t>                                  </a:t>
            </a:r>
            <a:r>
              <a:rPr lang="pl-PL" sz="1800" dirty="0">
                <a:solidFill>
                  <a:schemeClr val="tx1"/>
                </a:solidFill>
                <a:effectLst/>
              </a:rPr>
              <a:t>Koszt inwestycji:</a:t>
            </a:r>
            <a:br>
              <a:rPr lang="pl-PL" sz="1800" dirty="0">
                <a:solidFill>
                  <a:schemeClr val="tx1"/>
                </a:solidFill>
                <a:effectLst/>
              </a:rPr>
            </a:br>
            <a:r>
              <a:rPr lang="pl-PL" sz="1800" dirty="0">
                <a:solidFill>
                  <a:schemeClr val="tx1"/>
                </a:solidFill>
                <a:effectLst/>
              </a:rPr>
              <a:t>                                         138 200,00</a:t>
            </a:r>
            <a:endParaRPr lang="pl-PL" sz="1800" dirty="0">
              <a:solidFill>
                <a:schemeClr val="tx1"/>
              </a:solidFill>
            </a:endParaRPr>
          </a:p>
        </p:txBody>
      </p:sp>
      <p:pic>
        <p:nvPicPr>
          <p:cNvPr id="3"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2522735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8313" y="549275"/>
            <a:ext cx="8183562" cy="2663825"/>
          </a:xfrm>
        </p:spPr>
        <p:txBody>
          <a:bodyPr>
            <a:normAutofit/>
          </a:bodyPr>
          <a:lstStyle/>
          <a:p>
            <a:pPr algn="ctr">
              <a:defRPr/>
            </a:pPr>
            <a:r>
              <a:rPr lang="pl-PL" sz="2400" i="1" dirty="0">
                <a:solidFill>
                  <a:schemeClr val="tx1"/>
                </a:solidFill>
                <a:effectLst/>
              </a:rPr>
              <a:t>Zakup sprzętów:</a:t>
            </a:r>
            <a:br>
              <a:rPr lang="pl-PL" sz="2400" i="1" dirty="0">
                <a:solidFill>
                  <a:schemeClr val="tx1"/>
                </a:solidFill>
                <a:effectLst/>
              </a:rPr>
            </a:br>
            <a:br>
              <a:rPr lang="pl-PL" sz="2400" i="1" dirty="0">
                <a:solidFill>
                  <a:schemeClr val="tx1"/>
                </a:solidFill>
                <a:effectLst/>
              </a:rPr>
            </a:br>
            <a:r>
              <a:rPr lang="pl-PL" sz="2400" i="1" dirty="0">
                <a:solidFill>
                  <a:schemeClr val="tx1"/>
                </a:solidFill>
                <a:effectLst/>
              </a:rPr>
              <a:t>Pług wirnikowy samobieżny, ciągnik rolniczy Renault, pług czołowy przestawny śnieżny, kosiarka bijakowa</a:t>
            </a:r>
            <a:br>
              <a:rPr lang="pl-PL" sz="2400" i="1" dirty="0">
                <a:solidFill>
                  <a:schemeClr val="tx1"/>
                </a:solidFill>
                <a:effectLst/>
              </a:rPr>
            </a:br>
            <a:r>
              <a:rPr lang="pl-PL" sz="2400" i="1" dirty="0">
                <a:solidFill>
                  <a:schemeClr val="tx1"/>
                </a:solidFill>
                <a:effectLst/>
              </a:rPr>
              <a:t>2011</a:t>
            </a:r>
            <a:r>
              <a:rPr lang="pl-PL" sz="2400" b="0" i="1" dirty="0">
                <a:solidFill>
                  <a:schemeClr val="tx1"/>
                </a:solidFill>
                <a:effectLst/>
              </a:rPr>
              <a:t>                             </a:t>
            </a:r>
            <a:endParaRPr lang="pl-PL" sz="1800" b="0" dirty="0">
              <a:solidFill>
                <a:schemeClr val="tx1"/>
              </a:solidFill>
            </a:endParaRPr>
          </a:p>
        </p:txBody>
      </p:sp>
      <p:pic>
        <p:nvPicPr>
          <p:cNvPr id="30724" name="Obraz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475" y="3644900"/>
            <a:ext cx="2892425"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Obraz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7850" y="3668713"/>
            <a:ext cx="2916238"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e tekstowe 2"/>
          <p:cNvSpPr txBox="1"/>
          <p:nvPr/>
        </p:nvSpPr>
        <p:spPr>
          <a:xfrm>
            <a:off x="3530744" y="4890095"/>
            <a:ext cx="2093962" cy="923330"/>
          </a:xfrm>
          <a:prstGeom prst="rect">
            <a:avLst/>
          </a:prstGeom>
          <a:noFill/>
        </p:spPr>
        <p:txBody>
          <a:bodyPr wrap="square" rtlCol="0">
            <a:spAutoFit/>
          </a:bodyPr>
          <a:lstStyle/>
          <a:p>
            <a:r>
              <a:rPr lang="pl-PL" b="1" dirty="0"/>
              <a:t>Koszt inwestycji:</a:t>
            </a:r>
          </a:p>
          <a:p>
            <a:r>
              <a:rPr lang="pl-PL" b="1" dirty="0"/>
              <a:t>124 000,00 zł</a:t>
            </a:r>
          </a:p>
        </p:txBody>
      </p:sp>
      <p:pic>
        <p:nvPicPr>
          <p:cNvPr id="7" name="Picture 3" descr="C:\Users\Michał\Desktop\strona zgkim\Artykuly\logo 2.jpg"/>
          <p:cNvPicPr>
            <a:picLocks noChangeAspect="1" noChangeArrowheads="1"/>
          </p:cNvPicPr>
          <p:nvPr/>
        </p:nvPicPr>
        <p:blipFill>
          <a:blip r:embed="rId4"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1062795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1979712" y="620688"/>
            <a:ext cx="6624736" cy="2246769"/>
          </a:xfrm>
          <a:prstGeom prst="rect">
            <a:avLst/>
          </a:prstGeom>
          <a:noFill/>
        </p:spPr>
        <p:txBody>
          <a:bodyPr wrap="square" rtlCol="0">
            <a:spAutoFit/>
          </a:bodyPr>
          <a:lstStyle/>
          <a:p>
            <a:pPr algn="ctr"/>
            <a:r>
              <a:rPr lang="pl-PL" sz="2800" b="1" i="1" dirty="0"/>
              <a:t>Opłaty za usługę przesyłu wody i ścieków z wykorzystaniem infrastruktury sieci wodociągowej i kanalizacyjnej</a:t>
            </a:r>
          </a:p>
          <a:p>
            <a:pPr algn="ctr"/>
            <a:r>
              <a:rPr lang="pl-PL" sz="2800" b="1" i="1" dirty="0"/>
              <a:t>2011-2022</a:t>
            </a:r>
          </a:p>
        </p:txBody>
      </p:sp>
      <p:pic>
        <p:nvPicPr>
          <p:cNvPr id="6"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sp>
        <p:nvSpPr>
          <p:cNvPr id="7" name="pole tekstowe 6"/>
          <p:cNvSpPr txBox="1"/>
          <p:nvPr/>
        </p:nvSpPr>
        <p:spPr>
          <a:xfrm>
            <a:off x="467544" y="3861048"/>
            <a:ext cx="8136904" cy="1015663"/>
          </a:xfrm>
          <a:prstGeom prst="rect">
            <a:avLst/>
          </a:prstGeom>
          <a:noFill/>
        </p:spPr>
        <p:txBody>
          <a:bodyPr wrap="square" rtlCol="0">
            <a:spAutoFit/>
          </a:bodyPr>
          <a:lstStyle/>
          <a:p>
            <a:pPr algn="ctr"/>
            <a:r>
              <a:rPr lang="pl-PL" sz="6000" b="1" dirty="0">
                <a:solidFill>
                  <a:srgbClr val="FF0000"/>
                </a:solidFill>
              </a:rPr>
              <a:t>728 104,00zł</a:t>
            </a:r>
          </a:p>
        </p:txBody>
      </p:sp>
    </p:spTree>
    <p:extLst>
      <p:ext uri="{BB962C8B-B14F-4D97-AF65-F5344CB8AC3E}">
        <p14:creationId xmlns:p14="http://schemas.microsoft.com/office/powerpoint/2010/main" val="28532766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 y="530352"/>
            <a:ext cx="8183880" cy="5346920"/>
          </a:xfrm>
        </p:spPr>
        <p:txBody>
          <a:bodyPr>
            <a:normAutofit lnSpcReduction="10000"/>
          </a:bodyPr>
          <a:lstStyle/>
          <a:p>
            <a:pPr algn="ctr">
              <a:buNone/>
            </a:pPr>
            <a:r>
              <a:rPr lang="pl-PL" b="1" i="1" dirty="0"/>
              <a:t>Koszty pozyskania </a:t>
            </a:r>
          </a:p>
          <a:p>
            <a:pPr algn="ctr">
              <a:buNone/>
            </a:pPr>
            <a:r>
              <a:rPr lang="pl-PL" b="1" i="1" dirty="0"/>
              <a:t>i remontu równiarki </a:t>
            </a:r>
          </a:p>
          <a:p>
            <a:pPr algn="ctr">
              <a:buNone/>
            </a:pPr>
            <a:r>
              <a:rPr lang="pl-PL" b="1" i="1" dirty="0"/>
              <a:t>2011</a:t>
            </a:r>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sz="1800" dirty="0"/>
          </a:p>
          <a:p>
            <a:pPr algn="ctr">
              <a:buNone/>
            </a:pPr>
            <a:endParaRPr lang="pl-PL" sz="1800" dirty="0"/>
          </a:p>
          <a:p>
            <a:pPr algn="ctr">
              <a:buNone/>
            </a:pPr>
            <a:r>
              <a:rPr lang="pl-PL" sz="1800" b="1" dirty="0"/>
              <a:t>                                                      Koszt inwestycji:</a:t>
            </a:r>
          </a:p>
          <a:p>
            <a:pPr algn="ctr">
              <a:buNone/>
            </a:pPr>
            <a:r>
              <a:rPr lang="pl-PL" sz="1800" b="1" dirty="0"/>
              <a:t>                                                      4 200,00 zł</a:t>
            </a:r>
          </a:p>
        </p:txBody>
      </p:sp>
      <p:pic>
        <p:nvPicPr>
          <p:cNvPr id="18433" name="Picture 1" descr="C:\Users\Michał\Desktop\prezentacj prezes\rowniarka.jpg"/>
          <p:cNvPicPr>
            <a:picLocks noChangeAspect="1" noChangeArrowheads="1"/>
          </p:cNvPicPr>
          <p:nvPr/>
        </p:nvPicPr>
        <p:blipFill>
          <a:blip r:embed="rId2" cstate="print"/>
          <a:srcRect/>
          <a:stretch>
            <a:fillRect/>
          </a:stretch>
        </p:blipFill>
        <p:spPr bwMode="auto">
          <a:xfrm>
            <a:off x="971600" y="2132856"/>
            <a:ext cx="4237671" cy="3168352"/>
          </a:xfrm>
          <a:prstGeom prst="rect">
            <a:avLst/>
          </a:prstGeom>
          <a:noFill/>
        </p:spPr>
      </p:pic>
      <p:pic>
        <p:nvPicPr>
          <p:cNvPr id="4" name="Picture 3" descr="C:\Users\Michał\Desktop\strona zgkim\Artykuly\logo 2.jpg"/>
          <p:cNvPicPr>
            <a:picLocks noChangeAspect="1" noChangeArrowheads="1"/>
          </p:cNvPicPr>
          <p:nvPr/>
        </p:nvPicPr>
        <p:blipFill>
          <a:blip r:embed="rId3"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2048295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 y="530352"/>
            <a:ext cx="8183880" cy="5346920"/>
          </a:xfrm>
        </p:spPr>
        <p:txBody>
          <a:bodyPr/>
          <a:lstStyle/>
          <a:p>
            <a:pPr algn="ctr">
              <a:buNone/>
            </a:pPr>
            <a:r>
              <a:rPr lang="pl-PL" b="1" i="1" dirty="0"/>
              <a:t>Odbudowa i remont</a:t>
            </a:r>
          </a:p>
          <a:p>
            <a:pPr algn="ctr">
              <a:buNone/>
            </a:pPr>
            <a:r>
              <a:rPr lang="pl-PL" b="1" i="1" dirty="0"/>
              <a:t> samochodu Star 742</a:t>
            </a:r>
          </a:p>
          <a:p>
            <a:pPr algn="ctr">
              <a:buNone/>
            </a:pPr>
            <a:r>
              <a:rPr lang="pl-PL" b="1" i="1" dirty="0"/>
              <a:t>2011</a:t>
            </a:r>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sz="1800" dirty="0"/>
          </a:p>
          <a:p>
            <a:pPr algn="ctr">
              <a:buNone/>
            </a:pPr>
            <a:r>
              <a:rPr lang="pl-PL" sz="1800" b="1" dirty="0"/>
              <a:t>                                                             Koszt inwestycji:</a:t>
            </a:r>
          </a:p>
          <a:p>
            <a:pPr algn="ctr">
              <a:buNone/>
            </a:pPr>
            <a:r>
              <a:rPr lang="pl-PL" sz="1800" b="1" dirty="0"/>
              <a:t>                                                          10 000,00 zł</a:t>
            </a:r>
          </a:p>
        </p:txBody>
      </p:sp>
      <p:pic>
        <p:nvPicPr>
          <p:cNvPr id="17409" name="Picture 1" descr="C:\Users\Michał\Desktop\prezentacj prezes\star.jpg"/>
          <p:cNvPicPr>
            <a:picLocks noChangeAspect="1" noChangeArrowheads="1"/>
          </p:cNvPicPr>
          <p:nvPr/>
        </p:nvPicPr>
        <p:blipFill>
          <a:blip r:embed="rId2" cstate="print"/>
          <a:srcRect/>
          <a:stretch>
            <a:fillRect/>
          </a:stretch>
        </p:blipFill>
        <p:spPr bwMode="auto">
          <a:xfrm>
            <a:off x="1043608" y="2348880"/>
            <a:ext cx="4241378" cy="3176940"/>
          </a:xfrm>
          <a:prstGeom prst="rect">
            <a:avLst/>
          </a:prstGeom>
          <a:noFill/>
        </p:spPr>
      </p:pic>
      <p:pic>
        <p:nvPicPr>
          <p:cNvPr id="4" name="Picture 3" descr="C:\Users\Michał\Desktop\strona zgkim\Artykuly\logo 2.jpg"/>
          <p:cNvPicPr>
            <a:picLocks noChangeAspect="1" noChangeArrowheads="1"/>
          </p:cNvPicPr>
          <p:nvPr/>
        </p:nvPicPr>
        <p:blipFill>
          <a:blip r:embed="rId3"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18660626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2920" y="404664"/>
            <a:ext cx="8183880" cy="5256584"/>
          </a:xfrm>
        </p:spPr>
        <p:txBody>
          <a:bodyPr>
            <a:normAutofit fontScale="90000"/>
          </a:bodyPr>
          <a:lstStyle/>
          <a:p>
            <a:pPr algn="ctr"/>
            <a:r>
              <a:rPr lang="pl-PL" dirty="0">
                <a:solidFill>
                  <a:schemeClr val="tx1"/>
                </a:solidFill>
              </a:rPr>
              <a:t>Wyposażenie w sprzęt</a:t>
            </a:r>
            <a:br>
              <a:rPr lang="pl-PL" dirty="0">
                <a:solidFill>
                  <a:schemeClr val="tx1"/>
                </a:solidFill>
              </a:rPr>
            </a:br>
            <a:r>
              <a:rPr lang="pl-PL" dirty="0">
                <a:solidFill>
                  <a:schemeClr val="tx1"/>
                </a:solidFill>
              </a:rPr>
              <a:t>2012</a:t>
            </a:r>
            <a:br>
              <a:rPr lang="pl-PL" dirty="0"/>
            </a:br>
            <a:br>
              <a:rPr lang="pl-PL" dirty="0"/>
            </a:br>
            <a:br>
              <a:rPr lang="pl-PL" dirty="0"/>
            </a:br>
            <a:r>
              <a:rPr lang="pl-PL" sz="2400" i="1" dirty="0">
                <a:solidFill>
                  <a:schemeClr val="tx1"/>
                </a:solidFill>
                <a:effectLst/>
              </a:rPr>
              <a:t>Zakup sprzętów: śmieciarka VOLVO, rusztowań fasadowych, zespoły oporowe, </a:t>
            </a:r>
            <a:r>
              <a:rPr lang="pl-PL" sz="2400" i="1" dirty="0" err="1">
                <a:solidFill>
                  <a:schemeClr val="tx1"/>
                </a:solidFill>
                <a:effectLst/>
              </a:rPr>
              <a:t>zadymiarka</a:t>
            </a:r>
            <a:r>
              <a:rPr lang="pl-PL" sz="2400" i="1" dirty="0">
                <a:solidFill>
                  <a:schemeClr val="tx1"/>
                </a:solidFill>
                <a:effectLst/>
              </a:rPr>
              <a:t>, lokalizator RD 800, wyposażenie drobne, wyposażenie warsztatu elektrycznego,    </a:t>
            </a:r>
            <a:br>
              <a:rPr lang="pl-PL" sz="2400" i="1" dirty="0">
                <a:solidFill>
                  <a:schemeClr val="tx1"/>
                </a:solidFill>
                <a:effectLst/>
              </a:rPr>
            </a:br>
            <a:br>
              <a:rPr lang="pl-PL" sz="2400" i="1" dirty="0">
                <a:solidFill>
                  <a:schemeClr val="tx1"/>
                </a:solidFill>
                <a:effectLst/>
              </a:rPr>
            </a:br>
            <a:br>
              <a:rPr lang="pl-PL" sz="2400" i="1" dirty="0">
                <a:solidFill>
                  <a:schemeClr val="tx1"/>
                </a:solidFill>
                <a:effectLst/>
              </a:rPr>
            </a:br>
            <a:br>
              <a:rPr lang="pl-PL" sz="2400" i="1" dirty="0">
                <a:solidFill>
                  <a:schemeClr val="tx1"/>
                </a:solidFill>
                <a:effectLst/>
              </a:rPr>
            </a:br>
            <a:br>
              <a:rPr lang="pl-PL" sz="2400" i="1" dirty="0">
                <a:solidFill>
                  <a:schemeClr val="tx1"/>
                </a:solidFill>
                <a:effectLst/>
              </a:rPr>
            </a:br>
            <a:r>
              <a:rPr lang="pl-PL" sz="2400" b="0" i="1" dirty="0">
                <a:solidFill>
                  <a:schemeClr val="tx1"/>
                </a:solidFill>
                <a:effectLst/>
              </a:rPr>
              <a:t>                                  </a:t>
            </a:r>
            <a:r>
              <a:rPr lang="pl-PL" sz="1800" dirty="0">
                <a:solidFill>
                  <a:schemeClr val="tx1"/>
                </a:solidFill>
                <a:effectLst/>
              </a:rPr>
              <a:t>Koszt inwestycji:</a:t>
            </a:r>
            <a:br>
              <a:rPr lang="pl-PL" sz="1800" dirty="0">
                <a:solidFill>
                  <a:schemeClr val="tx1"/>
                </a:solidFill>
                <a:effectLst/>
              </a:rPr>
            </a:br>
            <a:r>
              <a:rPr lang="pl-PL" sz="1800" dirty="0">
                <a:solidFill>
                  <a:schemeClr val="tx1"/>
                </a:solidFill>
                <a:effectLst/>
              </a:rPr>
              <a:t>                                         195 200,00</a:t>
            </a:r>
            <a:endParaRPr lang="pl-PL" sz="1800" dirty="0">
              <a:solidFill>
                <a:schemeClr val="tx1"/>
              </a:solidFill>
            </a:endParaRPr>
          </a:p>
        </p:txBody>
      </p:sp>
      <p:pic>
        <p:nvPicPr>
          <p:cNvPr id="3"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2447371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 y="530352"/>
            <a:ext cx="8183880" cy="5346920"/>
          </a:xfrm>
        </p:spPr>
        <p:txBody>
          <a:bodyPr/>
          <a:lstStyle/>
          <a:p>
            <a:pPr algn="ctr">
              <a:buNone/>
            </a:pPr>
            <a:r>
              <a:rPr lang="pl-PL" b="1" i="1" dirty="0"/>
              <a:t>Zakup śmieciarki Volvo</a:t>
            </a:r>
          </a:p>
          <a:p>
            <a:pPr algn="ctr">
              <a:buNone/>
            </a:pPr>
            <a:r>
              <a:rPr lang="pl-PL" b="1" i="1" dirty="0"/>
              <a:t>2012</a:t>
            </a:r>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dirty="0"/>
          </a:p>
          <a:p>
            <a:pPr algn="ctr">
              <a:buNone/>
            </a:pPr>
            <a:endParaRPr lang="pl-PL" sz="1800" dirty="0"/>
          </a:p>
          <a:p>
            <a:pPr algn="ctr">
              <a:buNone/>
            </a:pPr>
            <a:endParaRPr lang="pl-PL" sz="1800" dirty="0"/>
          </a:p>
          <a:p>
            <a:pPr algn="ctr">
              <a:buNone/>
            </a:pPr>
            <a:r>
              <a:rPr lang="pl-PL" sz="1800" b="1" dirty="0"/>
              <a:t>                                                    Koszt inwestycji:</a:t>
            </a:r>
          </a:p>
          <a:p>
            <a:pPr algn="ctr">
              <a:buNone/>
            </a:pPr>
            <a:r>
              <a:rPr lang="pl-PL" sz="1800" b="1" dirty="0"/>
              <a:t>                                                   80 000,00 zł</a:t>
            </a:r>
          </a:p>
        </p:txBody>
      </p:sp>
      <p:pic>
        <p:nvPicPr>
          <p:cNvPr id="16385" name="Picture 1" descr="C:\Users\Michał\Desktop\prezentacj prezes\smieciarka.jpg"/>
          <p:cNvPicPr>
            <a:picLocks noChangeAspect="1" noChangeArrowheads="1"/>
          </p:cNvPicPr>
          <p:nvPr/>
        </p:nvPicPr>
        <p:blipFill>
          <a:blip r:embed="rId2" cstate="print"/>
          <a:srcRect/>
          <a:stretch>
            <a:fillRect/>
          </a:stretch>
        </p:blipFill>
        <p:spPr bwMode="auto">
          <a:xfrm>
            <a:off x="1043608" y="2276872"/>
            <a:ext cx="3651682" cy="2735237"/>
          </a:xfrm>
          <a:prstGeom prst="rect">
            <a:avLst/>
          </a:prstGeom>
          <a:noFill/>
        </p:spPr>
      </p:pic>
      <p:pic>
        <p:nvPicPr>
          <p:cNvPr id="4" name="Picture 3" descr="C:\Users\Michał\Desktop\strona zgkim\Artykuly\logo 2.jpg"/>
          <p:cNvPicPr>
            <a:picLocks noChangeAspect="1" noChangeArrowheads="1"/>
          </p:cNvPicPr>
          <p:nvPr/>
        </p:nvPicPr>
        <p:blipFill>
          <a:blip r:embed="rId3"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41249818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 y="530352"/>
            <a:ext cx="8183880" cy="5346920"/>
          </a:xfrm>
        </p:spPr>
        <p:txBody>
          <a:bodyPr/>
          <a:lstStyle/>
          <a:p>
            <a:pPr algn="ctr">
              <a:buNone/>
            </a:pPr>
            <a:r>
              <a:rPr lang="pl-PL" b="1" i="1" dirty="0"/>
              <a:t>   Zakup rusztowań fasadowych</a:t>
            </a:r>
          </a:p>
          <a:p>
            <a:pPr algn="ctr">
              <a:buNone/>
            </a:pPr>
            <a:r>
              <a:rPr lang="pl-PL" b="1" i="1" dirty="0"/>
              <a:t>2012</a:t>
            </a:r>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sz="1800" dirty="0"/>
          </a:p>
          <a:p>
            <a:pPr algn="ctr">
              <a:buNone/>
            </a:pPr>
            <a:r>
              <a:rPr lang="pl-PL" sz="1800" b="1" dirty="0"/>
              <a:t>                                                   Koszt inwestycji:</a:t>
            </a:r>
          </a:p>
          <a:p>
            <a:pPr algn="ctr">
              <a:buNone/>
            </a:pPr>
            <a:r>
              <a:rPr lang="pl-PL" sz="1800" b="1" dirty="0"/>
              <a:t>                                                22 000,00</a:t>
            </a:r>
          </a:p>
        </p:txBody>
      </p:sp>
      <p:pic>
        <p:nvPicPr>
          <p:cNvPr id="15361" name="Picture 1" descr="C:\Users\Michał\Desktop\prezentacj prezes\rusztowania.jpg"/>
          <p:cNvPicPr>
            <a:picLocks noChangeAspect="1" noChangeArrowheads="1"/>
          </p:cNvPicPr>
          <p:nvPr/>
        </p:nvPicPr>
        <p:blipFill>
          <a:blip r:embed="rId2" cstate="print"/>
          <a:srcRect/>
          <a:stretch>
            <a:fillRect/>
          </a:stretch>
        </p:blipFill>
        <p:spPr bwMode="auto">
          <a:xfrm>
            <a:off x="1547664" y="1916832"/>
            <a:ext cx="2698229" cy="3981711"/>
          </a:xfrm>
          <a:prstGeom prst="rect">
            <a:avLst/>
          </a:prstGeom>
          <a:noFill/>
        </p:spPr>
      </p:pic>
      <p:pic>
        <p:nvPicPr>
          <p:cNvPr id="4" name="Picture 3" descr="C:\Users\Michał\Desktop\strona zgkim\Artykuly\logo 2.jpg"/>
          <p:cNvPicPr>
            <a:picLocks noChangeAspect="1" noChangeArrowheads="1"/>
          </p:cNvPicPr>
          <p:nvPr/>
        </p:nvPicPr>
        <p:blipFill>
          <a:blip r:embed="rId3"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36595335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 y="530352"/>
            <a:ext cx="8183880" cy="5418928"/>
          </a:xfrm>
        </p:spPr>
        <p:txBody>
          <a:bodyPr/>
          <a:lstStyle/>
          <a:p>
            <a:pPr algn="ctr">
              <a:buNone/>
            </a:pPr>
            <a:r>
              <a:rPr lang="pl-PL" b="1" i="1" dirty="0"/>
              <a:t>     Zespoły oporowe do wykopów</a:t>
            </a:r>
          </a:p>
          <a:p>
            <a:pPr algn="ctr">
              <a:buNone/>
            </a:pPr>
            <a:r>
              <a:rPr lang="pl-PL" b="1" i="1" dirty="0"/>
              <a:t>2012</a:t>
            </a:r>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sz="1800" i="1" dirty="0"/>
          </a:p>
          <a:p>
            <a:pPr algn="ctr">
              <a:buNone/>
            </a:pPr>
            <a:endParaRPr lang="pl-PL" sz="1800" i="1" dirty="0"/>
          </a:p>
          <a:p>
            <a:pPr algn="ctr">
              <a:buNone/>
            </a:pPr>
            <a:endParaRPr lang="pl-PL" sz="1800" i="1" dirty="0"/>
          </a:p>
          <a:p>
            <a:pPr algn="ctr">
              <a:buNone/>
            </a:pPr>
            <a:r>
              <a:rPr lang="pl-PL" sz="1800" b="1" i="1" dirty="0"/>
              <a:t>                                                  Koszt inwestycji:</a:t>
            </a:r>
          </a:p>
          <a:p>
            <a:pPr algn="ctr">
              <a:buNone/>
            </a:pPr>
            <a:r>
              <a:rPr lang="pl-PL" sz="1800" b="1" i="1" dirty="0"/>
              <a:t>                                                26 000,00 zł</a:t>
            </a:r>
          </a:p>
        </p:txBody>
      </p:sp>
      <p:pic>
        <p:nvPicPr>
          <p:cNvPr id="14337" name="Picture 1" descr="C:\Users\Michał\Desktop\prezentacj prezes\szalunek.jpg"/>
          <p:cNvPicPr>
            <a:picLocks noChangeAspect="1" noChangeArrowheads="1"/>
          </p:cNvPicPr>
          <p:nvPr/>
        </p:nvPicPr>
        <p:blipFill>
          <a:blip r:embed="rId2" cstate="print"/>
          <a:srcRect/>
          <a:stretch>
            <a:fillRect/>
          </a:stretch>
        </p:blipFill>
        <p:spPr bwMode="auto">
          <a:xfrm>
            <a:off x="1259632" y="1916832"/>
            <a:ext cx="4771535" cy="2605509"/>
          </a:xfrm>
          <a:prstGeom prst="rect">
            <a:avLst/>
          </a:prstGeom>
          <a:noFill/>
        </p:spPr>
      </p:pic>
      <p:pic>
        <p:nvPicPr>
          <p:cNvPr id="4" name="Picture 3" descr="C:\Users\Michał\Desktop\strona zgkim\Artykuly\logo 2.jpg"/>
          <p:cNvPicPr>
            <a:picLocks noChangeAspect="1" noChangeArrowheads="1"/>
          </p:cNvPicPr>
          <p:nvPr/>
        </p:nvPicPr>
        <p:blipFill>
          <a:blip r:embed="rId3"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4121356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 y="530352"/>
            <a:ext cx="8183880" cy="5346920"/>
          </a:xfrm>
        </p:spPr>
        <p:txBody>
          <a:bodyPr/>
          <a:lstStyle/>
          <a:p>
            <a:pPr algn="ctr">
              <a:buNone/>
            </a:pPr>
            <a:r>
              <a:rPr lang="pl-PL" b="1" i="1" dirty="0"/>
              <a:t>Zakup </a:t>
            </a:r>
            <a:r>
              <a:rPr lang="pl-PL" b="1" i="1" dirty="0" err="1"/>
              <a:t>zadymiarki</a:t>
            </a:r>
            <a:endParaRPr lang="pl-PL" b="1" i="1" dirty="0"/>
          </a:p>
          <a:p>
            <a:pPr algn="ctr">
              <a:buNone/>
            </a:pPr>
            <a:r>
              <a:rPr lang="pl-PL" b="1" i="1" dirty="0"/>
              <a:t>2012</a:t>
            </a:r>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r>
              <a:rPr lang="pl-PL" sz="1800" b="1" dirty="0"/>
              <a:t>                                                        Koszt inwestycji:</a:t>
            </a:r>
          </a:p>
          <a:p>
            <a:pPr algn="ctr">
              <a:buNone/>
            </a:pPr>
            <a:r>
              <a:rPr lang="pl-PL" sz="1800" b="1" dirty="0"/>
              <a:t>                                                       6 200,00 zł</a:t>
            </a:r>
          </a:p>
        </p:txBody>
      </p:sp>
      <p:pic>
        <p:nvPicPr>
          <p:cNvPr id="13313" name="Picture 1" descr="C:\Users\Michał\Desktop\prezentacj prezes\zadymiarka.jpg"/>
          <p:cNvPicPr>
            <a:picLocks noChangeAspect="1" noChangeArrowheads="1"/>
          </p:cNvPicPr>
          <p:nvPr/>
        </p:nvPicPr>
        <p:blipFill>
          <a:blip r:embed="rId2" cstate="print"/>
          <a:srcRect/>
          <a:stretch>
            <a:fillRect/>
          </a:stretch>
        </p:blipFill>
        <p:spPr bwMode="auto">
          <a:xfrm>
            <a:off x="971600" y="1916832"/>
            <a:ext cx="4211122" cy="3154277"/>
          </a:xfrm>
          <a:prstGeom prst="rect">
            <a:avLst/>
          </a:prstGeom>
          <a:noFill/>
        </p:spPr>
      </p:pic>
      <p:pic>
        <p:nvPicPr>
          <p:cNvPr id="4" name="Picture 3" descr="C:\Users\Michał\Desktop\strona zgkim\Artykuly\logo 2.jpg"/>
          <p:cNvPicPr>
            <a:picLocks noChangeAspect="1" noChangeArrowheads="1"/>
          </p:cNvPicPr>
          <p:nvPr/>
        </p:nvPicPr>
        <p:blipFill>
          <a:blip r:embed="rId3"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42392929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 y="530352"/>
            <a:ext cx="8183880" cy="5418928"/>
          </a:xfrm>
        </p:spPr>
        <p:txBody>
          <a:bodyPr/>
          <a:lstStyle/>
          <a:p>
            <a:pPr algn="ctr">
              <a:buNone/>
            </a:pPr>
            <a:r>
              <a:rPr lang="pl-PL" b="1" i="1" dirty="0"/>
              <a:t>Zakup zestawu</a:t>
            </a:r>
          </a:p>
          <a:p>
            <a:pPr algn="ctr">
              <a:buNone/>
            </a:pPr>
            <a:r>
              <a:rPr lang="pl-PL" b="1" i="1" dirty="0"/>
              <a:t> lokalizatora RD 800</a:t>
            </a:r>
          </a:p>
          <a:p>
            <a:pPr algn="ctr">
              <a:buNone/>
            </a:pPr>
            <a:r>
              <a:rPr lang="pl-PL" b="1" i="1" dirty="0"/>
              <a:t>2012</a:t>
            </a:r>
          </a:p>
          <a:p>
            <a:pPr algn="ctr">
              <a:buNone/>
            </a:pPr>
            <a:endParaRPr lang="pl-PL" b="1" i="1" dirty="0"/>
          </a:p>
          <a:p>
            <a:pPr algn="ctr">
              <a:buNone/>
            </a:pPr>
            <a:endParaRPr lang="pl-PL" b="1" i="1" dirty="0"/>
          </a:p>
          <a:p>
            <a:pPr algn="ctr">
              <a:buNone/>
            </a:pPr>
            <a:endParaRPr lang="pl-PL" b="1" i="1" dirty="0"/>
          </a:p>
          <a:p>
            <a:pPr algn="ctr">
              <a:buNone/>
            </a:pPr>
            <a:endParaRPr lang="pl-PL" dirty="0"/>
          </a:p>
          <a:p>
            <a:pPr algn="ctr">
              <a:buNone/>
            </a:pPr>
            <a:endParaRPr lang="pl-PL" dirty="0"/>
          </a:p>
          <a:p>
            <a:pPr algn="ctr">
              <a:buNone/>
            </a:pPr>
            <a:endParaRPr lang="pl-PL" dirty="0"/>
          </a:p>
          <a:p>
            <a:pPr algn="ctr">
              <a:buNone/>
            </a:pPr>
            <a:endParaRPr lang="pl-PL" dirty="0"/>
          </a:p>
          <a:p>
            <a:pPr algn="ctr">
              <a:buNone/>
            </a:pPr>
            <a:r>
              <a:rPr lang="pl-PL" sz="1800" b="1" dirty="0"/>
              <a:t>                                                        Koszt inwestycji:</a:t>
            </a:r>
          </a:p>
          <a:p>
            <a:pPr algn="ctr">
              <a:buNone/>
            </a:pPr>
            <a:r>
              <a:rPr lang="pl-PL" sz="1800" b="1" dirty="0"/>
              <a:t>                                                       13 000,00 zł</a:t>
            </a:r>
          </a:p>
        </p:txBody>
      </p:sp>
      <p:pic>
        <p:nvPicPr>
          <p:cNvPr id="12289" name="Picture 1" descr="C:\Users\Michał\Desktop\prezentacj prezes\rd 800.jpg"/>
          <p:cNvPicPr>
            <a:picLocks noChangeAspect="1" noChangeArrowheads="1"/>
          </p:cNvPicPr>
          <p:nvPr/>
        </p:nvPicPr>
        <p:blipFill>
          <a:blip r:embed="rId2" cstate="print"/>
          <a:srcRect/>
          <a:stretch>
            <a:fillRect/>
          </a:stretch>
        </p:blipFill>
        <p:spPr bwMode="auto">
          <a:xfrm>
            <a:off x="1187624" y="2060848"/>
            <a:ext cx="3248943" cy="3177380"/>
          </a:xfrm>
          <a:prstGeom prst="rect">
            <a:avLst/>
          </a:prstGeom>
          <a:noFill/>
        </p:spPr>
      </p:pic>
      <p:pic>
        <p:nvPicPr>
          <p:cNvPr id="4" name="Picture 3" descr="C:\Users\Michał\Desktop\strona zgkim\Artykuly\logo 2.jpg"/>
          <p:cNvPicPr>
            <a:picLocks noChangeAspect="1" noChangeArrowheads="1"/>
          </p:cNvPicPr>
          <p:nvPr/>
        </p:nvPicPr>
        <p:blipFill>
          <a:blip r:embed="rId3"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4020586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 y="530352"/>
            <a:ext cx="8183880" cy="5346920"/>
          </a:xfrm>
        </p:spPr>
        <p:txBody>
          <a:bodyPr>
            <a:normAutofit lnSpcReduction="10000"/>
          </a:bodyPr>
          <a:lstStyle/>
          <a:p>
            <a:pPr algn="ctr">
              <a:buNone/>
            </a:pPr>
            <a:r>
              <a:rPr lang="pl-PL" b="1" i="1" dirty="0"/>
              <a:t>Wyposażenie warsztatu </a:t>
            </a:r>
          </a:p>
          <a:p>
            <a:pPr algn="ctr">
              <a:buNone/>
            </a:pPr>
            <a:r>
              <a:rPr lang="pl-PL" b="1" i="1" dirty="0"/>
              <a:t>elektrycznego</a:t>
            </a:r>
          </a:p>
          <a:p>
            <a:pPr algn="ctr">
              <a:buNone/>
            </a:pPr>
            <a:r>
              <a:rPr lang="pl-PL" b="1" i="1" dirty="0"/>
              <a:t>2012</a:t>
            </a:r>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r>
              <a:rPr lang="pl-PL" sz="1800" b="1" dirty="0"/>
              <a:t>                                             Koszt inwestycji:</a:t>
            </a:r>
          </a:p>
          <a:p>
            <a:pPr algn="ctr">
              <a:buNone/>
            </a:pPr>
            <a:r>
              <a:rPr lang="pl-PL" sz="1800" b="1" dirty="0"/>
              <a:t>                                           6 000,00</a:t>
            </a:r>
          </a:p>
        </p:txBody>
      </p:sp>
      <p:pic>
        <p:nvPicPr>
          <p:cNvPr id="10241" name="Picture 1" descr="C:\Users\Michał\Desktop\prezentacj prezes\sonel.jpg"/>
          <p:cNvPicPr>
            <a:picLocks noChangeAspect="1" noChangeArrowheads="1"/>
          </p:cNvPicPr>
          <p:nvPr/>
        </p:nvPicPr>
        <p:blipFill>
          <a:blip r:embed="rId2" cstate="print"/>
          <a:srcRect/>
          <a:stretch>
            <a:fillRect/>
          </a:stretch>
        </p:blipFill>
        <p:spPr bwMode="auto">
          <a:xfrm>
            <a:off x="971600" y="3212976"/>
            <a:ext cx="3108856" cy="2370956"/>
          </a:xfrm>
          <a:prstGeom prst="rect">
            <a:avLst/>
          </a:prstGeom>
          <a:noFill/>
        </p:spPr>
      </p:pic>
      <p:pic>
        <p:nvPicPr>
          <p:cNvPr id="10242" name="Picture 2" descr="C:\Users\Michał\Desktop\prezentacj prezes\sonel2.jpg"/>
          <p:cNvPicPr>
            <a:picLocks noChangeAspect="1" noChangeArrowheads="1"/>
          </p:cNvPicPr>
          <p:nvPr/>
        </p:nvPicPr>
        <p:blipFill>
          <a:blip r:embed="rId3" cstate="print"/>
          <a:srcRect/>
          <a:stretch>
            <a:fillRect/>
          </a:stretch>
        </p:blipFill>
        <p:spPr bwMode="auto">
          <a:xfrm>
            <a:off x="4499992" y="1916832"/>
            <a:ext cx="3206105" cy="2370798"/>
          </a:xfrm>
          <a:prstGeom prst="rect">
            <a:avLst/>
          </a:prstGeom>
          <a:noFill/>
        </p:spPr>
      </p:pic>
      <p:pic>
        <p:nvPicPr>
          <p:cNvPr id="5" name="Picture 3" descr="C:\Users\Michał\Desktop\strona zgkim\Artykuly\logo 2.jpg"/>
          <p:cNvPicPr>
            <a:picLocks noChangeAspect="1" noChangeArrowheads="1"/>
          </p:cNvPicPr>
          <p:nvPr/>
        </p:nvPicPr>
        <p:blipFill>
          <a:blip r:embed="rId4"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32041366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 y="530352"/>
            <a:ext cx="8183880" cy="5346920"/>
          </a:xfrm>
        </p:spPr>
        <p:txBody>
          <a:bodyPr/>
          <a:lstStyle/>
          <a:p>
            <a:pPr algn="ctr">
              <a:buNone/>
            </a:pPr>
            <a:r>
              <a:rPr lang="pl-PL" b="1" i="1" dirty="0"/>
              <a:t>Wyposażenie drobne </a:t>
            </a:r>
          </a:p>
          <a:p>
            <a:pPr algn="ctr">
              <a:buNone/>
            </a:pPr>
            <a:r>
              <a:rPr lang="pl-PL" b="1" i="1" dirty="0"/>
              <a:t>(chwytak wzdłużny,</a:t>
            </a:r>
          </a:p>
          <a:p>
            <a:pPr algn="ctr">
              <a:buNone/>
            </a:pPr>
            <a:r>
              <a:rPr lang="pl-PL" b="1" i="1" dirty="0"/>
              <a:t> kosa spalinowa, pilarka)</a:t>
            </a:r>
          </a:p>
          <a:p>
            <a:pPr algn="ctr">
              <a:buNone/>
            </a:pPr>
            <a:r>
              <a:rPr lang="pl-PL" b="1" i="1" dirty="0"/>
              <a:t>2012</a:t>
            </a:r>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r>
              <a:rPr lang="pl-PL" sz="1800" b="1" dirty="0"/>
              <a:t>                                                           Koszt inwestycji:</a:t>
            </a:r>
          </a:p>
          <a:p>
            <a:pPr algn="ctr">
              <a:buNone/>
            </a:pPr>
            <a:r>
              <a:rPr lang="pl-PL" sz="1800" b="1" dirty="0"/>
              <a:t>                                                           42 000,00 zł</a:t>
            </a:r>
          </a:p>
        </p:txBody>
      </p:sp>
      <p:pic>
        <p:nvPicPr>
          <p:cNvPr id="11265" name="Picture 1" descr="C:\Users\Michał\Desktop\prezentacj prezes\stihl.jpg"/>
          <p:cNvPicPr>
            <a:picLocks noChangeAspect="1" noChangeArrowheads="1"/>
          </p:cNvPicPr>
          <p:nvPr/>
        </p:nvPicPr>
        <p:blipFill>
          <a:blip r:embed="rId2" cstate="print"/>
          <a:srcRect/>
          <a:stretch>
            <a:fillRect/>
          </a:stretch>
        </p:blipFill>
        <p:spPr bwMode="auto">
          <a:xfrm>
            <a:off x="827584" y="2780928"/>
            <a:ext cx="1900801" cy="2893442"/>
          </a:xfrm>
          <a:prstGeom prst="rect">
            <a:avLst/>
          </a:prstGeom>
          <a:noFill/>
        </p:spPr>
      </p:pic>
      <p:pic>
        <p:nvPicPr>
          <p:cNvPr id="9218" name="Picture 2" descr="C:\Users\Michał\Desktop\prezentacj prezes\chwytak.jpg"/>
          <p:cNvPicPr>
            <a:picLocks noChangeAspect="1" noChangeArrowheads="1"/>
          </p:cNvPicPr>
          <p:nvPr/>
        </p:nvPicPr>
        <p:blipFill>
          <a:blip r:embed="rId3" cstate="print"/>
          <a:srcRect/>
          <a:stretch>
            <a:fillRect/>
          </a:stretch>
        </p:blipFill>
        <p:spPr bwMode="auto">
          <a:xfrm>
            <a:off x="6300192" y="2060848"/>
            <a:ext cx="2143125" cy="2143125"/>
          </a:xfrm>
          <a:prstGeom prst="rect">
            <a:avLst/>
          </a:prstGeom>
          <a:noFill/>
        </p:spPr>
      </p:pic>
      <p:pic>
        <p:nvPicPr>
          <p:cNvPr id="9219" name="Picture 3" descr="C:\Users\Michał\Desktop\prezentacj prezes\pilarka.jpg"/>
          <p:cNvPicPr>
            <a:picLocks noChangeAspect="1" noChangeArrowheads="1"/>
          </p:cNvPicPr>
          <p:nvPr/>
        </p:nvPicPr>
        <p:blipFill>
          <a:blip r:embed="rId4" cstate="print"/>
          <a:srcRect/>
          <a:stretch>
            <a:fillRect/>
          </a:stretch>
        </p:blipFill>
        <p:spPr bwMode="auto">
          <a:xfrm>
            <a:off x="3059832" y="4653136"/>
            <a:ext cx="2448272" cy="1156546"/>
          </a:xfrm>
          <a:prstGeom prst="rect">
            <a:avLst/>
          </a:prstGeom>
          <a:noFill/>
        </p:spPr>
      </p:pic>
      <p:pic>
        <p:nvPicPr>
          <p:cNvPr id="9220" name="Picture 4" descr="C:\Users\Michał\Desktop\prezentacj prezes\kosiarka.jpg"/>
          <p:cNvPicPr>
            <a:picLocks noChangeAspect="1" noChangeArrowheads="1"/>
          </p:cNvPicPr>
          <p:nvPr/>
        </p:nvPicPr>
        <p:blipFill>
          <a:blip r:embed="rId5" cstate="print"/>
          <a:srcRect/>
          <a:stretch>
            <a:fillRect/>
          </a:stretch>
        </p:blipFill>
        <p:spPr bwMode="auto">
          <a:xfrm>
            <a:off x="3347864" y="2420888"/>
            <a:ext cx="2143125" cy="2143125"/>
          </a:xfrm>
          <a:prstGeom prst="rect">
            <a:avLst/>
          </a:prstGeom>
          <a:noFill/>
        </p:spPr>
      </p:pic>
      <p:pic>
        <p:nvPicPr>
          <p:cNvPr id="7" name="Picture 3" descr="C:\Users\Michał\Desktop\strona zgkim\Artykuly\logo 2.jpg"/>
          <p:cNvPicPr>
            <a:picLocks noChangeAspect="1" noChangeArrowheads="1"/>
          </p:cNvPicPr>
          <p:nvPr/>
        </p:nvPicPr>
        <p:blipFill>
          <a:blip r:embed="rId6"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2480833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692696"/>
            <a:ext cx="8183880" cy="5438140"/>
          </a:xfrm>
        </p:spPr>
        <p:txBody>
          <a:bodyPr>
            <a:normAutofit fontScale="90000"/>
          </a:bodyPr>
          <a:lstStyle/>
          <a:p>
            <a:pPr algn="ct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r>
              <a:rPr lang="pl-PL" dirty="0"/>
              <a:t> Inwestycje w systemy </a:t>
            </a:r>
            <a:br>
              <a:rPr lang="pl-PL" dirty="0"/>
            </a:br>
            <a:r>
              <a:rPr lang="pl-PL" dirty="0"/>
              <a:t>wodno-kanalizacyjne</a:t>
            </a:r>
            <a:br>
              <a:rPr lang="pl-PL" dirty="0"/>
            </a:br>
            <a:r>
              <a:rPr lang="pl-PL" dirty="0"/>
              <a:t>2011-2020</a:t>
            </a:r>
            <a:br>
              <a:rPr lang="pl-PL" dirty="0"/>
            </a:br>
            <a:br>
              <a:rPr lang="pl-PL" sz="2200" dirty="0"/>
            </a:br>
            <a:r>
              <a:rPr lang="pl-PL" sz="2400" i="1" dirty="0">
                <a:solidFill>
                  <a:schemeClr val="tx1"/>
                </a:solidFill>
                <a:effectLst/>
              </a:rPr>
              <a:t>Remont studni głębinowych Kcynia </a:t>
            </a:r>
            <a:br>
              <a:rPr lang="pl-PL" sz="2400" i="1" dirty="0">
                <a:solidFill>
                  <a:schemeClr val="tx1"/>
                </a:solidFill>
                <a:effectLst/>
              </a:rPr>
            </a:br>
            <a:r>
              <a:rPr lang="pl-PL" sz="2400" i="1" dirty="0">
                <a:solidFill>
                  <a:schemeClr val="tx1"/>
                </a:solidFill>
                <a:effectLst/>
              </a:rPr>
              <a:t>oraz montaż powiadamiania na wieży ciśnień </a:t>
            </a:r>
            <a:br>
              <a:rPr lang="pl-PL" sz="2400" i="1" dirty="0">
                <a:solidFill>
                  <a:schemeClr val="tx1"/>
                </a:solidFill>
                <a:effectLst/>
              </a:rPr>
            </a:br>
            <a:r>
              <a:rPr lang="pl-PL" sz="2400" i="1" dirty="0">
                <a:solidFill>
                  <a:schemeClr val="tx1"/>
                </a:solidFill>
                <a:effectLst/>
              </a:rPr>
              <a:t>2012  </a:t>
            </a:r>
            <a:br>
              <a:rPr lang="pl-PL" sz="2400" i="1" dirty="0">
                <a:solidFill>
                  <a:schemeClr val="tx1"/>
                </a:solidFill>
                <a:effectLst/>
              </a:rPr>
            </a:br>
            <a:br>
              <a:rPr lang="pl-PL" sz="2400" i="1" dirty="0">
                <a:solidFill>
                  <a:schemeClr val="tx1"/>
                </a:solidFill>
                <a:effectLst/>
              </a:rPr>
            </a:br>
            <a:br>
              <a:rPr lang="pl-PL" sz="2400" i="1" dirty="0">
                <a:solidFill>
                  <a:schemeClr val="tx1"/>
                </a:solidFill>
                <a:effectLst/>
              </a:rPr>
            </a:br>
            <a:br>
              <a:rPr lang="pl-PL" sz="2400" i="1" dirty="0">
                <a:solidFill>
                  <a:schemeClr val="tx1"/>
                </a:solidFill>
                <a:effectLst/>
              </a:rPr>
            </a:br>
            <a:br>
              <a:rPr lang="pl-PL" sz="2400" i="1" dirty="0">
                <a:solidFill>
                  <a:schemeClr val="tx1"/>
                </a:solidFill>
                <a:effectLst/>
              </a:rPr>
            </a:br>
            <a:br>
              <a:rPr lang="pl-PL" sz="2400" i="1" dirty="0">
                <a:solidFill>
                  <a:schemeClr val="tx1"/>
                </a:solidFill>
                <a:effectLst/>
              </a:rPr>
            </a:br>
            <a:br>
              <a:rPr lang="pl-PL" sz="2400" i="1" dirty="0">
                <a:solidFill>
                  <a:schemeClr val="tx1"/>
                </a:solidFill>
                <a:effectLst/>
              </a:rPr>
            </a:br>
            <a:r>
              <a:rPr lang="pl-PL" sz="2400" i="1" dirty="0">
                <a:solidFill>
                  <a:schemeClr val="tx1"/>
                </a:solidFill>
                <a:effectLst/>
              </a:rPr>
              <a:t>                                                  </a:t>
            </a:r>
            <a:r>
              <a:rPr lang="pl-PL" sz="2000" dirty="0">
                <a:solidFill>
                  <a:schemeClr val="tx1"/>
                </a:solidFill>
                <a:effectLst/>
              </a:rPr>
              <a:t>Koszt inwestycji:</a:t>
            </a:r>
            <a:br>
              <a:rPr lang="pl-PL" sz="2000" dirty="0">
                <a:solidFill>
                  <a:schemeClr val="tx1"/>
                </a:solidFill>
                <a:effectLst/>
              </a:rPr>
            </a:br>
            <a:r>
              <a:rPr lang="pl-PL" sz="2000" dirty="0">
                <a:solidFill>
                  <a:schemeClr val="tx1"/>
                </a:solidFill>
                <a:effectLst/>
              </a:rPr>
              <a:t>                                                          73 800,00 zł</a:t>
            </a:r>
            <a:br>
              <a:rPr lang="pl-PL" sz="2400" i="1" dirty="0">
                <a:solidFill>
                  <a:schemeClr val="tx1"/>
                </a:solidFill>
                <a:effectLst/>
              </a:rPr>
            </a:br>
            <a:endParaRPr lang="pl-PL" sz="2400" i="1" dirty="0">
              <a:solidFill>
                <a:schemeClr val="tx1"/>
              </a:solidFill>
              <a:effectLst/>
            </a:endParaRPr>
          </a:p>
        </p:txBody>
      </p:sp>
      <p:pic>
        <p:nvPicPr>
          <p:cNvPr id="36865" name="Picture 1" descr="C:\Users\Michał\Desktop\prezentacj prezes\ropam.jpg"/>
          <p:cNvPicPr>
            <a:picLocks noChangeAspect="1" noChangeArrowheads="1"/>
          </p:cNvPicPr>
          <p:nvPr/>
        </p:nvPicPr>
        <p:blipFill>
          <a:blip r:embed="rId2" cstate="print"/>
          <a:srcRect/>
          <a:stretch>
            <a:fillRect/>
          </a:stretch>
        </p:blipFill>
        <p:spPr bwMode="auto">
          <a:xfrm>
            <a:off x="5076056" y="2996952"/>
            <a:ext cx="3145055" cy="1800200"/>
          </a:xfrm>
          <a:prstGeom prst="rect">
            <a:avLst/>
          </a:prstGeom>
          <a:noFill/>
        </p:spPr>
      </p:pic>
      <p:pic>
        <p:nvPicPr>
          <p:cNvPr id="6146" name="Picture 2" descr="C:\Users\Michał\Desktop\prezentacj prezes\wieza.jpg"/>
          <p:cNvPicPr>
            <a:picLocks noChangeAspect="1" noChangeArrowheads="1"/>
          </p:cNvPicPr>
          <p:nvPr/>
        </p:nvPicPr>
        <p:blipFill>
          <a:blip r:embed="rId3" cstate="print"/>
          <a:srcRect/>
          <a:stretch>
            <a:fillRect/>
          </a:stretch>
        </p:blipFill>
        <p:spPr bwMode="auto">
          <a:xfrm>
            <a:off x="1024566" y="2848666"/>
            <a:ext cx="2683338" cy="2884589"/>
          </a:xfrm>
          <a:prstGeom prst="rect">
            <a:avLst/>
          </a:prstGeom>
          <a:noFill/>
        </p:spPr>
      </p:pic>
      <p:pic>
        <p:nvPicPr>
          <p:cNvPr id="5" name="Picture 3" descr="C:\Users\Michał\Desktop\strona zgkim\Artykuly\logo 2.jpg"/>
          <p:cNvPicPr>
            <a:picLocks noChangeAspect="1" noChangeArrowheads="1"/>
          </p:cNvPicPr>
          <p:nvPr/>
        </p:nvPicPr>
        <p:blipFill>
          <a:blip r:embed="rId4"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37298069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2920" y="404664"/>
            <a:ext cx="8183880" cy="5328592"/>
          </a:xfrm>
        </p:spPr>
        <p:txBody>
          <a:bodyPr/>
          <a:lstStyle/>
          <a:p>
            <a:pPr algn="ctr"/>
            <a:r>
              <a:rPr lang="pl-PL" dirty="0">
                <a:solidFill>
                  <a:schemeClr val="tx1"/>
                </a:solidFill>
              </a:rPr>
              <a:t>Wyposażenie w sprzęt</a:t>
            </a:r>
            <a:br>
              <a:rPr lang="pl-PL" dirty="0">
                <a:solidFill>
                  <a:schemeClr val="tx1"/>
                </a:solidFill>
              </a:rPr>
            </a:br>
            <a:r>
              <a:rPr lang="pl-PL" dirty="0">
                <a:solidFill>
                  <a:schemeClr val="tx1"/>
                </a:solidFill>
              </a:rPr>
              <a:t>2013</a:t>
            </a:r>
            <a:br>
              <a:rPr lang="pl-PL" dirty="0"/>
            </a:br>
            <a:br>
              <a:rPr lang="pl-PL" dirty="0"/>
            </a:br>
            <a:br>
              <a:rPr lang="pl-PL" dirty="0"/>
            </a:br>
            <a:r>
              <a:rPr lang="pl-PL" sz="2400" i="1" dirty="0">
                <a:solidFill>
                  <a:schemeClr val="tx1"/>
                </a:solidFill>
                <a:effectLst/>
              </a:rPr>
              <a:t>Zakup sprzętów: zagęszczarka ATLAS COPCO z płyta HONDA, kosa spalinowa STIHL</a:t>
            </a:r>
            <a:br>
              <a:rPr lang="pl-PL" sz="2400" i="1" dirty="0">
                <a:solidFill>
                  <a:schemeClr val="tx1"/>
                </a:solidFill>
                <a:effectLst/>
              </a:rPr>
            </a:br>
            <a:r>
              <a:rPr lang="pl-PL" sz="2400" i="1" dirty="0">
                <a:solidFill>
                  <a:schemeClr val="tx1"/>
                </a:solidFill>
                <a:effectLst/>
              </a:rPr>
              <a:t>2013</a:t>
            </a:r>
            <a:br>
              <a:rPr lang="pl-PL" sz="2400" i="1" dirty="0">
                <a:solidFill>
                  <a:schemeClr val="tx1"/>
                </a:solidFill>
                <a:effectLst/>
              </a:rPr>
            </a:br>
            <a:br>
              <a:rPr lang="pl-PL" sz="2400" i="1" dirty="0">
                <a:solidFill>
                  <a:schemeClr val="tx1"/>
                </a:solidFill>
                <a:effectLst/>
              </a:rPr>
            </a:br>
            <a:br>
              <a:rPr lang="pl-PL" sz="2400" i="1" dirty="0">
                <a:solidFill>
                  <a:schemeClr val="tx1"/>
                </a:solidFill>
                <a:effectLst/>
              </a:rPr>
            </a:br>
            <a:br>
              <a:rPr lang="pl-PL" sz="2400" i="1" dirty="0">
                <a:solidFill>
                  <a:schemeClr val="tx1"/>
                </a:solidFill>
                <a:effectLst/>
              </a:rPr>
            </a:br>
            <a:r>
              <a:rPr lang="pl-PL" sz="2400" b="0" i="1" dirty="0">
                <a:solidFill>
                  <a:schemeClr val="tx1"/>
                </a:solidFill>
                <a:effectLst/>
              </a:rPr>
              <a:t>                                  </a:t>
            </a:r>
            <a:r>
              <a:rPr lang="pl-PL" sz="1800" dirty="0">
                <a:solidFill>
                  <a:schemeClr val="tx1"/>
                </a:solidFill>
                <a:effectLst/>
              </a:rPr>
              <a:t>Koszt inwestycji:</a:t>
            </a:r>
            <a:br>
              <a:rPr lang="pl-PL" sz="1800" dirty="0">
                <a:solidFill>
                  <a:schemeClr val="tx1"/>
                </a:solidFill>
                <a:effectLst/>
              </a:rPr>
            </a:br>
            <a:r>
              <a:rPr lang="pl-PL" sz="1800" dirty="0">
                <a:solidFill>
                  <a:schemeClr val="tx1"/>
                </a:solidFill>
                <a:effectLst/>
              </a:rPr>
              <a:t>                                         8 700,00 zł</a:t>
            </a:r>
            <a:endParaRPr lang="pl-PL" sz="1800" dirty="0">
              <a:solidFill>
                <a:schemeClr val="tx1"/>
              </a:solidFill>
            </a:endParaRPr>
          </a:p>
        </p:txBody>
      </p:sp>
      <p:pic>
        <p:nvPicPr>
          <p:cNvPr id="3"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24473718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 y="530352"/>
            <a:ext cx="8183880" cy="5346920"/>
          </a:xfrm>
        </p:spPr>
        <p:txBody>
          <a:bodyPr>
            <a:normAutofit/>
          </a:bodyPr>
          <a:lstStyle/>
          <a:p>
            <a:pPr algn="ctr">
              <a:buNone/>
            </a:pPr>
            <a:r>
              <a:rPr lang="pl-PL" b="1" i="1" dirty="0"/>
              <a:t>Zakup zagęszczarka</a:t>
            </a:r>
          </a:p>
          <a:p>
            <a:pPr algn="ctr">
              <a:buNone/>
            </a:pPr>
            <a:r>
              <a:rPr lang="pl-PL" b="1" i="1" dirty="0"/>
              <a:t>ATLAS COPCO z pytą  HONDA </a:t>
            </a:r>
          </a:p>
          <a:p>
            <a:pPr algn="ctr">
              <a:buNone/>
            </a:pPr>
            <a:r>
              <a:rPr lang="pl-PL" b="1" i="1" dirty="0"/>
              <a:t>2013</a:t>
            </a:r>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r">
              <a:buNone/>
            </a:pPr>
            <a:endParaRPr lang="pl-PL" b="1" i="1" dirty="0"/>
          </a:p>
          <a:p>
            <a:pPr algn="r">
              <a:buNone/>
            </a:pPr>
            <a:endParaRPr lang="pl-PL" b="1" i="1" dirty="0"/>
          </a:p>
          <a:p>
            <a:pPr algn="r">
              <a:buNone/>
            </a:pPr>
            <a:r>
              <a:rPr lang="pl-PL" sz="1800" b="1" i="1" dirty="0"/>
              <a:t>Koszt inwestycji :</a:t>
            </a:r>
          </a:p>
          <a:p>
            <a:pPr algn="r">
              <a:buNone/>
            </a:pPr>
            <a:r>
              <a:rPr lang="pl-PL" sz="1800" b="1" i="1" dirty="0"/>
              <a:t>6 400,00 zł</a:t>
            </a:r>
          </a:p>
        </p:txBody>
      </p:sp>
      <p:pic>
        <p:nvPicPr>
          <p:cNvPr id="12291" name="Picture 3" descr="C:\Users\Michał\Desktop\prezentacj prezes\honda.jpg"/>
          <p:cNvPicPr>
            <a:picLocks noChangeAspect="1" noChangeArrowheads="1"/>
          </p:cNvPicPr>
          <p:nvPr/>
        </p:nvPicPr>
        <p:blipFill>
          <a:blip r:embed="rId2" cstate="print"/>
          <a:srcRect/>
          <a:stretch>
            <a:fillRect/>
          </a:stretch>
        </p:blipFill>
        <p:spPr bwMode="auto">
          <a:xfrm>
            <a:off x="1259632" y="2059248"/>
            <a:ext cx="3632721" cy="3616576"/>
          </a:xfrm>
          <a:prstGeom prst="rect">
            <a:avLst/>
          </a:prstGeom>
          <a:noFill/>
        </p:spPr>
      </p:pic>
      <p:pic>
        <p:nvPicPr>
          <p:cNvPr id="4" name="Picture 3" descr="C:\Users\Michał\Desktop\strona zgkim\Artykuly\logo 2.jpg"/>
          <p:cNvPicPr>
            <a:picLocks noChangeAspect="1" noChangeArrowheads="1"/>
          </p:cNvPicPr>
          <p:nvPr/>
        </p:nvPicPr>
        <p:blipFill>
          <a:blip r:embed="rId3"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20106130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lgn="ctr">
              <a:buNone/>
            </a:pPr>
            <a:r>
              <a:rPr lang="pl-PL" b="1" dirty="0"/>
              <a:t>Zakup Kosy spalinowej </a:t>
            </a:r>
          </a:p>
          <a:p>
            <a:pPr algn="ctr">
              <a:buNone/>
            </a:pPr>
            <a:r>
              <a:rPr lang="pl-PL" b="1" dirty="0"/>
              <a:t>STHIL FS 410 </a:t>
            </a:r>
          </a:p>
          <a:p>
            <a:pPr algn="ctr">
              <a:buNone/>
            </a:pPr>
            <a:r>
              <a:rPr lang="pl-PL" b="1" dirty="0"/>
              <a:t>2013</a:t>
            </a:r>
          </a:p>
        </p:txBody>
      </p:sp>
      <p:pic>
        <p:nvPicPr>
          <p:cNvPr id="6146" name="Picture 2" descr="D:\Zgkim\zgromadzenie wspólników 2018\fs4101.jpg"/>
          <p:cNvPicPr>
            <a:picLocks noChangeAspect="1" noChangeArrowheads="1"/>
          </p:cNvPicPr>
          <p:nvPr/>
        </p:nvPicPr>
        <p:blipFill>
          <a:blip r:embed="rId2" cstate="print"/>
          <a:srcRect/>
          <a:stretch>
            <a:fillRect/>
          </a:stretch>
        </p:blipFill>
        <p:spPr bwMode="auto">
          <a:xfrm>
            <a:off x="1403648" y="1556792"/>
            <a:ext cx="2429957" cy="4553745"/>
          </a:xfrm>
          <a:prstGeom prst="rect">
            <a:avLst/>
          </a:prstGeom>
          <a:noFill/>
        </p:spPr>
      </p:pic>
      <p:pic>
        <p:nvPicPr>
          <p:cNvPr id="5" name="Picture 3" descr="C:\Users\Michał\Desktop\strona zgkim\Artykuly\logo 2.jpg"/>
          <p:cNvPicPr>
            <a:picLocks noChangeAspect="1" noChangeArrowheads="1"/>
          </p:cNvPicPr>
          <p:nvPr/>
        </p:nvPicPr>
        <p:blipFill>
          <a:blip r:embed="rId3" cstate="print"/>
          <a:srcRect/>
          <a:stretch>
            <a:fillRect/>
          </a:stretch>
        </p:blipFill>
        <p:spPr bwMode="auto">
          <a:xfrm>
            <a:off x="323528" y="404664"/>
            <a:ext cx="1224135" cy="1175655"/>
          </a:xfrm>
          <a:prstGeom prst="rect">
            <a:avLst/>
          </a:prstGeom>
          <a:noFill/>
        </p:spPr>
      </p:pic>
      <p:sp>
        <p:nvSpPr>
          <p:cNvPr id="6" name="pole tekstowe 5"/>
          <p:cNvSpPr txBox="1"/>
          <p:nvPr/>
        </p:nvSpPr>
        <p:spPr>
          <a:xfrm>
            <a:off x="5076056" y="3789040"/>
            <a:ext cx="2592288" cy="1477328"/>
          </a:xfrm>
          <a:prstGeom prst="rect">
            <a:avLst/>
          </a:prstGeom>
          <a:noFill/>
        </p:spPr>
        <p:txBody>
          <a:bodyPr wrap="square" rtlCol="0">
            <a:spAutoFit/>
          </a:bodyPr>
          <a:lstStyle/>
          <a:p>
            <a:r>
              <a:rPr lang="pl-PL" b="1" dirty="0"/>
              <a:t>Koszt inwestycji:</a:t>
            </a:r>
          </a:p>
          <a:p>
            <a:endParaRPr lang="pl-PL" b="1" dirty="0"/>
          </a:p>
          <a:p>
            <a:r>
              <a:rPr lang="pl-PL" b="1" dirty="0"/>
              <a:t>        2 300,00 zł</a:t>
            </a:r>
          </a:p>
          <a:p>
            <a:endParaRPr lang="pl-PL" dirty="0"/>
          </a:p>
          <a:p>
            <a:endParaRPr lang="pl-PL" dirty="0"/>
          </a:p>
        </p:txBody>
      </p:sp>
    </p:spTree>
    <p:extLst>
      <p:ext uri="{BB962C8B-B14F-4D97-AF65-F5344CB8AC3E}">
        <p14:creationId xmlns:p14="http://schemas.microsoft.com/office/powerpoint/2010/main" val="16308916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2920" y="1916832"/>
            <a:ext cx="8183880" cy="3816423"/>
          </a:xfrm>
        </p:spPr>
        <p:txBody>
          <a:bodyPr>
            <a:normAutofit fontScale="90000"/>
          </a:bodyPr>
          <a:lstStyle/>
          <a:p>
            <a:pPr algn="ct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r>
              <a:rPr lang="pl-PL" dirty="0">
                <a:solidFill>
                  <a:schemeClr val="tx1"/>
                </a:solidFill>
              </a:rPr>
              <a:t>Wyposażenie w sprzęt</a:t>
            </a:r>
            <a:br>
              <a:rPr lang="pl-PL" dirty="0">
                <a:solidFill>
                  <a:schemeClr val="tx1"/>
                </a:solidFill>
              </a:rPr>
            </a:br>
            <a:r>
              <a:rPr lang="pl-PL" dirty="0">
                <a:solidFill>
                  <a:schemeClr val="tx1"/>
                </a:solidFill>
              </a:rPr>
              <a:t> 2014</a:t>
            </a:r>
            <a:br>
              <a:rPr lang="pl-PL" dirty="0"/>
            </a:br>
            <a:br>
              <a:rPr lang="pl-PL" dirty="0"/>
            </a:br>
            <a:r>
              <a:rPr lang="pl-PL" sz="2400" i="1" dirty="0">
                <a:solidFill>
                  <a:schemeClr val="tx1"/>
                </a:solidFill>
                <a:effectLst/>
              </a:rPr>
              <a:t>Zakup sprzętów: koparka HYDREMA, zagęszczarka </a:t>
            </a:r>
            <a:r>
              <a:rPr lang="pl-PL" sz="2400" i="1" dirty="0" err="1">
                <a:solidFill>
                  <a:schemeClr val="tx1"/>
                </a:solidFill>
                <a:effectLst/>
              </a:rPr>
              <a:t>Lumag</a:t>
            </a:r>
            <a:r>
              <a:rPr lang="pl-PL" sz="2400" i="1" dirty="0">
                <a:solidFill>
                  <a:schemeClr val="tx1"/>
                </a:solidFill>
                <a:effectLst/>
              </a:rPr>
              <a:t>, zestaw inkasencki PSION, </a:t>
            </a:r>
            <a:br>
              <a:rPr lang="pl-PL" sz="2400" i="1" dirty="0">
                <a:solidFill>
                  <a:schemeClr val="tx1"/>
                </a:solidFill>
                <a:effectLst/>
              </a:rPr>
            </a:br>
            <a:r>
              <a:rPr lang="pl-PL" sz="2400" i="1" dirty="0">
                <a:solidFill>
                  <a:schemeClr val="tx1"/>
                </a:solidFill>
                <a:effectLst/>
              </a:rPr>
              <a:t>koparko-ładowarka CAT z pługiem, </a:t>
            </a:r>
            <a:br>
              <a:rPr lang="pl-PL" sz="2400" i="1" dirty="0">
                <a:solidFill>
                  <a:schemeClr val="tx1"/>
                </a:solidFill>
                <a:effectLst/>
              </a:rPr>
            </a:br>
            <a:r>
              <a:rPr lang="pl-PL" sz="2400" i="1" dirty="0">
                <a:solidFill>
                  <a:schemeClr val="tx1"/>
                </a:solidFill>
                <a:effectLst/>
              </a:rPr>
              <a:t>ciągnik NEW HOLLAND z pługiem, kosiarką bijakową oraz dwiema przyczepami</a:t>
            </a:r>
            <a:br>
              <a:rPr lang="pl-PL" sz="2400" i="1" dirty="0">
                <a:solidFill>
                  <a:schemeClr val="tx1"/>
                </a:solidFill>
                <a:effectLst/>
              </a:rPr>
            </a:br>
            <a:r>
              <a:rPr lang="pl-PL" sz="2400" i="1" dirty="0">
                <a:solidFill>
                  <a:schemeClr val="tx1"/>
                </a:solidFill>
                <a:effectLst/>
              </a:rPr>
              <a:t>2014</a:t>
            </a:r>
            <a:br>
              <a:rPr lang="pl-PL" sz="2400" i="1" dirty="0">
                <a:solidFill>
                  <a:schemeClr val="tx1"/>
                </a:solidFill>
                <a:effectLst/>
              </a:rPr>
            </a:br>
            <a:br>
              <a:rPr lang="pl-PL" sz="2400" i="1" dirty="0">
                <a:solidFill>
                  <a:schemeClr val="tx1"/>
                </a:solidFill>
                <a:effectLst/>
              </a:rPr>
            </a:br>
            <a:br>
              <a:rPr lang="pl-PL" sz="2400" i="1" dirty="0">
                <a:solidFill>
                  <a:schemeClr val="tx1"/>
                </a:solidFill>
                <a:effectLst/>
              </a:rPr>
            </a:br>
            <a:br>
              <a:rPr lang="pl-PL" sz="2400" i="1" dirty="0">
                <a:solidFill>
                  <a:schemeClr val="tx1"/>
                </a:solidFill>
                <a:effectLst/>
              </a:rPr>
            </a:br>
            <a:r>
              <a:rPr lang="pl-PL" sz="2000" b="0" i="1" dirty="0">
                <a:solidFill>
                  <a:schemeClr val="tx1"/>
                </a:solidFill>
                <a:effectLst/>
              </a:rPr>
              <a:t>                                  </a:t>
            </a:r>
            <a:r>
              <a:rPr lang="pl-PL" sz="2000" dirty="0">
                <a:solidFill>
                  <a:schemeClr val="tx1"/>
                </a:solidFill>
                <a:effectLst/>
              </a:rPr>
              <a:t>Koszt inwestycji:</a:t>
            </a:r>
            <a:br>
              <a:rPr lang="pl-PL" sz="2000" dirty="0">
                <a:solidFill>
                  <a:schemeClr val="tx1"/>
                </a:solidFill>
                <a:effectLst/>
              </a:rPr>
            </a:br>
            <a:r>
              <a:rPr lang="pl-PL" sz="2000" dirty="0">
                <a:solidFill>
                  <a:schemeClr val="tx1"/>
                </a:solidFill>
                <a:effectLst/>
              </a:rPr>
              <a:t>                                           746 550,00zł</a:t>
            </a:r>
            <a:endParaRPr lang="pl-PL" sz="2000" dirty="0">
              <a:solidFill>
                <a:schemeClr val="tx1"/>
              </a:solidFill>
            </a:endParaRPr>
          </a:p>
        </p:txBody>
      </p:sp>
      <p:pic>
        <p:nvPicPr>
          <p:cNvPr id="3"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18317760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 y="530352"/>
            <a:ext cx="8183880" cy="5346920"/>
          </a:xfrm>
        </p:spPr>
        <p:txBody>
          <a:bodyPr/>
          <a:lstStyle/>
          <a:p>
            <a:pPr algn="ctr">
              <a:buNone/>
            </a:pPr>
            <a:r>
              <a:rPr lang="pl-PL" b="1" i="1" dirty="0"/>
              <a:t>Zakup koparki </a:t>
            </a:r>
            <a:r>
              <a:rPr lang="pl-PL" b="1" i="1" dirty="0" err="1"/>
              <a:t>Hydrema</a:t>
            </a:r>
            <a:endParaRPr lang="pl-PL" b="1" i="1" dirty="0"/>
          </a:p>
          <a:p>
            <a:pPr algn="ctr">
              <a:buNone/>
            </a:pPr>
            <a:r>
              <a:rPr lang="pl-PL" b="1" i="1" dirty="0"/>
              <a:t>2014</a:t>
            </a:r>
            <a:endParaRPr lang="pl-PL"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r>
              <a:rPr lang="pl-PL" sz="1800" b="1" dirty="0"/>
              <a:t>                                                    Koszt inwestycji:</a:t>
            </a:r>
          </a:p>
          <a:p>
            <a:pPr algn="ctr">
              <a:buNone/>
            </a:pPr>
            <a:r>
              <a:rPr lang="pl-PL" sz="1800" b="1" dirty="0"/>
              <a:t>                                                   28 300,00 zł</a:t>
            </a:r>
          </a:p>
        </p:txBody>
      </p:sp>
      <p:pic>
        <p:nvPicPr>
          <p:cNvPr id="9217" name="Picture 1" descr="C:\Users\Michał\Desktop\prezentacj prezes\hydrema.jpg"/>
          <p:cNvPicPr>
            <a:picLocks noChangeAspect="1" noChangeArrowheads="1"/>
          </p:cNvPicPr>
          <p:nvPr/>
        </p:nvPicPr>
        <p:blipFill>
          <a:blip r:embed="rId2" cstate="print"/>
          <a:srcRect/>
          <a:stretch>
            <a:fillRect/>
          </a:stretch>
        </p:blipFill>
        <p:spPr bwMode="auto">
          <a:xfrm>
            <a:off x="1475656" y="1844824"/>
            <a:ext cx="3233392" cy="3024336"/>
          </a:xfrm>
          <a:prstGeom prst="rect">
            <a:avLst/>
          </a:prstGeom>
          <a:noFill/>
        </p:spPr>
      </p:pic>
      <p:pic>
        <p:nvPicPr>
          <p:cNvPr id="4" name="Picture 3" descr="C:\Users\Michał\Desktop\strona zgkim\Artykuly\logo 2.jpg"/>
          <p:cNvPicPr>
            <a:picLocks noChangeAspect="1" noChangeArrowheads="1"/>
          </p:cNvPicPr>
          <p:nvPr/>
        </p:nvPicPr>
        <p:blipFill>
          <a:blip r:embed="rId3"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15009313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 y="530352"/>
            <a:ext cx="8183880" cy="5346920"/>
          </a:xfrm>
        </p:spPr>
        <p:txBody>
          <a:bodyPr/>
          <a:lstStyle/>
          <a:p>
            <a:pPr algn="ctr">
              <a:buNone/>
            </a:pPr>
            <a:r>
              <a:rPr lang="pl-PL" b="1" i="1" dirty="0"/>
              <a:t>Zakup zagęszczarki </a:t>
            </a:r>
            <a:r>
              <a:rPr lang="pl-PL" b="1" i="1" dirty="0" err="1"/>
              <a:t>Lumag</a:t>
            </a:r>
            <a:endParaRPr lang="pl-PL" b="1" i="1" dirty="0"/>
          </a:p>
          <a:p>
            <a:pPr algn="ctr">
              <a:buNone/>
            </a:pPr>
            <a:r>
              <a:rPr lang="pl-PL" b="1" i="1" dirty="0"/>
              <a:t>2014</a:t>
            </a:r>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r>
              <a:rPr lang="pl-PL" sz="1800" b="1" dirty="0"/>
              <a:t>                                           Koszt inwestycji:</a:t>
            </a:r>
          </a:p>
          <a:p>
            <a:pPr algn="ctr">
              <a:buNone/>
            </a:pPr>
            <a:r>
              <a:rPr lang="pl-PL" sz="1800" b="1" dirty="0"/>
              <a:t>                                          7 250,00 zł</a:t>
            </a:r>
          </a:p>
        </p:txBody>
      </p:sp>
      <p:pic>
        <p:nvPicPr>
          <p:cNvPr id="8193" name="Picture 1" descr="C:\Users\Michał\Desktop\prezentacj prezes\zageszczarka.jpg"/>
          <p:cNvPicPr>
            <a:picLocks noChangeAspect="1" noChangeArrowheads="1"/>
          </p:cNvPicPr>
          <p:nvPr/>
        </p:nvPicPr>
        <p:blipFill>
          <a:blip r:embed="rId2" cstate="print"/>
          <a:srcRect/>
          <a:stretch>
            <a:fillRect/>
          </a:stretch>
        </p:blipFill>
        <p:spPr bwMode="auto">
          <a:xfrm>
            <a:off x="1619672" y="2492896"/>
            <a:ext cx="2592288" cy="2592288"/>
          </a:xfrm>
          <a:prstGeom prst="rect">
            <a:avLst/>
          </a:prstGeom>
          <a:noFill/>
        </p:spPr>
      </p:pic>
      <p:pic>
        <p:nvPicPr>
          <p:cNvPr id="4" name="Picture 3" descr="C:\Users\Michał\Desktop\strona zgkim\Artykuly\logo 2.jpg"/>
          <p:cNvPicPr>
            <a:picLocks noChangeAspect="1" noChangeArrowheads="1"/>
          </p:cNvPicPr>
          <p:nvPr/>
        </p:nvPicPr>
        <p:blipFill>
          <a:blip r:embed="rId3"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8079169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 y="530352"/>
            <a:ext cx="8183880" cy="5346920"/>
          </a:xfrm>
        </p:spPr>
        <p:txBody>
          <a:bodyPr>
            <a:normAutofit lnSpcReduction="10000"/>
          </a:bodyPr>
          <a:lstStyle/>
          <a:p>
            <a:pPr algn="ctr">
              <a:buNone/>
            </a:pPr>
            <a:r>
              <a:rPr lang="pl-PL" b="1" i="1" dirty="0"/>
              <a:t>Zakup zestawu</a:t>
            </a:r>
          </a:p>
          <a:p>
            <a:pPr algn="ctr">
              <a:buNone/>
            </a:pPr>
            <a:r>
              <a:rPr lang="pl-PL" b="1" i="1" dirty="0"/>
              <a:t> inkasenckiego </a:t>
            </a:r>
            <a:r>
              <a:rPr lang="pl-PL" b="1" i="1" dirty="0" err="1"/>
              <a:t>Psion</a:t>
            </a:r>
            <a:endParaRPr lang="pl-PL" b="1" i="1" dirty="0"/>
          </a:p>
          <a:p>
            <a:pPr algn="ctr">
              <a:buNone/>
            </a:pPr>
            <a:r>
              <a:rPr lang="pl-PL" b="1" i="1" dirty="0"/>
              <a:t>2014</a:t>
            </a:r>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r>
              <a:rPr lang="pl-PL" sz="1800" b="1" dirty="0"/>
              <a:t>Koszt inwestycji:</a:t>
            </a:r>
          </a:p>
          <a:p>
            <a:pPr algn="ctr">
              <a:buNone/>
            </a:pPr>
            <a:r>
              <a:rPr lang="pl-PL" sz="1800" b="1" dirty="0"/>
              <a:t>11 000,00 zł</a:t>
            </a:r>
          </a:p>
        </p:txBody>
      </p:sp>
      <p:pic>
        <p:nvPicPr>
          <p:cNvPr id="7169" name="Picture 1" descr="C:\Users\Michał\Desktop\prezentacj prezes\psion.jpg"/>
          <p:cNvPicPr>
            <a:picLocks noChangeAspect="1" noChangeArrowheads="1"/>
          </p:cNvPicPr>
          <p:nvPr/>
        </p:nvPicPr>
        <p:blipFill>
          <a:blip r:embed="rId2" cstate="print"/>
          <a:srcRect/>
          <a:stretch>
            <a:fillRect/>
          </a:stretch>
        </p:blipFill>
        <p:spPr bwMode="auto">
          <a:xfrm>
            <a:off x="1259632" y="1916832"/>
            <a:ext cx="1837213" cy="3557513"/>
          </a:xfrm>
          <a:prstGeom prst="rect">
            <a:avLst/>
          </a:prstGeom>
          <a:noFill/>
        </p:spPr>
      </p:pic>
      <p:pic>
        <p:nvPicPr>
          <p:cNvPr id="7170" name="Picture 2" descr="C:\Users\Michał\Desktop\prezentacj prezes\mefa 12.jpg"/>
          <p:cNvPicPr>
            <a:picLocks noChangeAspect="1" noChangeArrowheads="1"/>
          </p:cNvPicPr>
          <p:nvPr/>
        </p:nvPicPr>
        <p:blipFill>
          <a:blip r:embed="rId3" cstate="print"/>
          <a:srcRect/>
          <a:stretch>
            <a:fillRect/>
          </a:stretch>
        </p:blipFill>
        <p:spPr bwMode="auto">
          <a:xfrm>
            <a:off x="5580112" y="2348880"/>
            <a:ext cx="2486025" cy="1828800"/>
          </a:xfrm>
          <a:prstGeom prst="rect">
            <a:avLst/>
          </a:prstGeom>
          <a:noFill/>
        </p:spPr>
      </p:pic>
      <p:pic>
        <p:nvPicPr>
          <p:cNvPr id="5" name="Picture 3" descr="C:\Users\Michał\Desktop\strona zgkim\Artykuly\logo 2.jpg"/>
          <p:cNvPicPr>
            <a:picLocks noChangeAspect="1" noChangeArrowheads="1"/>
          </p:cNvPicPr>
          <p:nvPr/>
        </p:nvPicPr>
        <p:blipFill>
          <a:blip r:embed="rId4"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33271348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620688"/>
            <a:ext cx="8208912" cy="5471439"/>
          </a:xfrm>
        </p:spPr>
        <p:txBody>
          <a:bodyPr>
            <a:normAutofit/>
          </a:bodyPr>
          <a:lstStyle/>
          <a:p>
            <a:pPr algn="ctr">
              <a:buNone/>
            </a:pPr>
            <a:r>
              <a:rPr lang="pl-PL" b="1" i="1" dirty="0"/>
              <a:t>    Zakup koparko-ładowarki </a:t>
            </a:r>
          </a:p>
          <a:p>
            <a:pPr algn="ctr">
              <a:buNone/>
            </a:pPr>
            <a:r>
              <a:rPr lang="pl-PL" b="1" i="1" dirty="0"/>
              <a:t>z pługiem oraz ciągnika </a:t>
            </a:r>
          </a:p>
          <a:p>
            <a:pPr algn="ctr">
              <a:buNone/>
            </a:pPr>
            <a:r>
              <a:rPr lang="pl-PL" b="1" i="1" dirty="0"/>
              <a:t>z pługiem, kosiarką bijakową oraz</a:t>
            </a:r>
          </a:p>
          <a:p>
            <a:pPr algn="ctr">
              <a:buNone/>
            </a:pPr>
            <a:r>
              <a:rPr lang="pl-PL" b="1" i="1" dirty="0"/>
              <a:t>dwiema przyczepami-leasing 2014</a:t>
            </a:r>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b="1" i="1" dirty="0"/>
          </a:p>
          <a:p>
            <a:pPr>
              <a:buNone/>
            </a:pPr>
            <a:r>
              <a:rPr lang="pl-PL" b="1" i="1" dirty="0"/>
              <a:t>				</a:t>
            </a:r>
            <a:r>
              <a:rPr lang="pl-PL" sz="1800" b="1" dirty="0"/>
              <a:t>Koszt inwestycji:</a:t>
            </a:r>
          </a:p>
          <a:p>
            <a:pPr algn="ctr">
              <a:buNone/>
            </a:pPr>
            <a:r>
              <a:rPr lang="pl-PL" sz="1800" b="1" dirty="0"/>
              <a:t>700 000,00 zł</a:t>
            </a:r>
          </a:p>
          <a:p>
            <a:pPr>
              <a:buNone/>
            </a:pPr>
            <a:endParaRPr lang="pl-PL" b="1" i="1" dirty="0"/>
          </a:p>
        </p:txBody>
      </p:sp>
      <p:pic>
        <p:nvPicPr>
          <p:cNvPr id="6145" name="Picture 1" descr="C:\Users\Michał\Desktop\prezentacj prezes\cat.jpg"/>
          <p:cNvPicPr>
            <a:picLocks noChangeAspect="1" noChangeArrowheads="1"/>
          </p:cNvPicPr>
          <p:nvPr/>
        </p:nvPicPr>
        <p:blipFill>
          <a:blip r:embed="rId2" cstate="print"/>
          <a:srcRect/>
          <a:stretch>
            <a:fillRect/>
          </a:stretch>
        </p:blipFill>
        <p:spPr bwMode="auto">
          <a:xfrm>
            <a:off x="467544" y="4297167"/>
            <a:ext cx="2232248" cy="1580130"/>
          </a:xfrm>
          <a:prstGeom prst="rect">
            <a:avLst/>
          </a:prstGeom>
          <a:noFill/>
        </p:spPr>
      </p:pic>
      <p:pic>
        <p:nvPicPr>
          <p:cNvPr id="5" name="Picture 3" descr="C:\Users\Michał\Desktop\strona zgkim\Artykuly\logo 2.jpg"/>
          <p:cNvPicPr>
            <a:picLocks noChangeAspect="1" noChangeArrowheads="1"/>
          </p:cNvPicPr>
          <p:nvPr/>
        </p:nvPicPr>
        <p:blipFill>
          <a:blip r:embed="rId3" cstate="print"/>
          <a:srcRect/>
          <a:stretch>
            <a:fillRect/>
          </a:stretch>
        </p:blipFill>
        <p:spPr bwMode="auto">
          <a:xfrm>
            <a:off x="467544" y="476672"/>
            <a:ext cx="1224135" cy="1175655"/>
          </a:xfrm>
          <a:prstGeom prst="rect">
            <a:avLst/>
          </a:prstGeom>
          <a:noFill/>
        </p:spPr>
      </p:pic>
      <p:pic>
        <p:nvPicPr>
          <p:cNvPr id="6" name="Picture 2" descr="C:\Users\Michał\Desktop\prezentacj prezes\20150527_120237.jpg"/>
          <p:cNvPicPr>
            <a:picLocks noChangeAspect="1" noChangeArrowheads="1"/>
          </p:cNvPicPr>
          <p:nvPr/>
        </p:nvPicPr>
        <p:blipFill>
          <a:blip r:embed="rId4" cstate="print"/>
          <a:srcRect/>
          <a:stretch>
            <a:fillRect/>
          </a:stretch>
        </p:blipFill>
        <p:spPr bwMode="auto">
          <a:xfrm>
            <a:off x="467544" y="2527428"/>
            <a:ext cx="2590489" cy="1941298"/>
          </a:xfrm>
          <a:prstGeom prst="rect">
            <a:avLst/>
          </a:prstGeom>
          <a:noFill/>
        </p:spPr>
      </p:pic>
      <p:pic>
        <p:nvPicPr>
          <p:cNvPr id="7170" name="Picture 2" descr="C:\Users\Michał\Desktop\prezentacj prezes\pług.jpg"/>
          <p:cNvPicPr>
            <a:picLocks noChangeAspect="1" noChangeArrowheads="1"/>
          </p:cNvPicPr>
          <p:nvPr/>
        </p:nvPicPr>
        <p:blipFill>
          <a:blip r:embed="rId5" cstate="print"/>
          <a:srcRect/>
          <a:stretch>
            <a:fillRect/>
          </a:stretch>
        </p:blipFill>
        <p:spPr bwMode="auto">
          <a:xfrm>
            <a:off x="5580112" y="4585224"/>
            <a:ext cx="3096344" cy="1292073"/>
          </a:xfrm>
          <a:prstGeom prst="rect">
            <a:avLst/>
          </a:prstGeom>
          <a:noFill/>
        </p:spPr>
      </p:pic>
      <p:pic>
        <p:nvPicPr>
          <p:cNvPr id="7" name="Picture 2" descr="C:\Users\Michał\Desktop\prezentacj prezes\ciagnik.jpg"/>
          <p:cNvPicPr>
            <a:picLocks noChangeAspect="1" noChangeArrowheads="1"/>
          </p:cNvPicPr>
          <p:nvPr/>
        </p:nvPicPr>
        <p:blipFill>
          <a:blip r:embed="rId6" cstate="print"/>
          <a:srcRect/>
          <a:stretch>
            <a:fillRect/>
          </a:stretch>
        </p:blipFill>
        <p:spPr bwMode="auto">
          <a:xfrm>
            <a:off x="5580437" y="2513765"/>
            <a:ext cx="2931538" cy="1968624"/>
          </a:xfrm>
          <a:prstGeom prst="rect">
            <a:avLst/>
          </a:prstGeom>
          <a:noFill/>
        </p:spPr>
      </p:pic>
      <p:pic>
        <p:nvPicPr>
          <p:cNvPr id="8" name="Picture 3" descr="C:\Users\Michał\Desktop\prezentacj prezes\kornik.jpg"/>
          <p:cNvPicPr>
            <a:picLocks noChangeAspect="1" noChangeArrowheads="1"/>
          </p:cNvPicPr>
          <p:nvPr/>
        </p:nvPicPr>
        <p:blipFill>
          <a:blip r:embed="rId7" cstate="print"/>
          <a:srcRect/>
          <a:stretch>
            <a:fillRect/>
          </a:stretch>
        </p:blipFill>
        <p:spPr bwMode="auto">
          <a:xfrm>
            <a:off x="2999044" y="2535173"/>
            <a:ext cx="2581393" cy="1933553"/>
          </a:xfrm>
          <a:prstGeom prst="rect">
            <a:avLst/>
          </a:prstGeom>
          <a:noFill/>
        </p:spPr>
      </p:pic>
    </p:spTree>
    <p:extLst>
      <p:ext uri="{BB962C8B-B14F-4D97-AF65-F5344CB8AC3E}">
        <p14:creationId xmlns:p14="http://schemas.microsoft.com/office/powerpoint/2010/main" val="7460180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2920" y="404664"/>
            <a:ext cx="8183880" cy="5256584"/>
          </a:xfrm>
        </p:spPr>
        <p:txBody>
          <a:bodyPr>
            <a:normAutofit fontScale="90000"/>
          </a:bodyPr>
          <a:lstStyle/>
          <a:p>
            <a:pPr algn="ctr"/>
            <a:r>
              <a:rPr lang="pl-PL" dirty="0">
                <a:solidFill>
                  <a:schemeClr val="tx1"/>
                </a:solidFill>
              </a:rPr>
              <a:t>Wyposażenie w sprzęt</a:t>
            </a:r>
            <a:br>
              <a:rPr lang="pl-PL" dirty="0">
                <a:solidFill>
                  <a:schemeClr val="tx1"/>
                </a:solidFill>
              </a:rPr>
            </a:br>
            <a:r>
              <a:rPr lang="pl-PL" dirty="0">
                <a:solidFill>
                  <a:schemeClr val="tx1"/>
                </a:solidFill>
              </a:rPr>
              <a:t>2015</a:t>
            </a:r>
            <a:br>
              <a:rPr lang="pl-PL" dirty="0"/>
            </a:br>
            <a:br>
              <a:rPr lang="pl-PL" dirty="0"/>
            </a:br>
            <a:r>
              <a:rPr lang="pl-PL" sz="2400" i="1" dirty="0">
                <a:solidFill>
                  <a:schemeClr val="tx1"/>
                </a:solidFill>
                <a:effectLst/>
              </a:rPr>
              <a:t>Zakup sprzętów: samochód VOLVO FL618 z posypywarką, przecinarka jezdna</a:t>
            </a:r>
            <a:br>
              <a:rPr lang="pl-PL" sz="2400" i="1" dirty="0">
                <a:solidFill>
                  <a:schemeClr val="tx1"/>
                </a:solidFill>
                <a:effectLst/>
              </a:rPr>
            </a:br>
            <a:br>
              <a:rPr lang="pl-PL" sz="2400" i="1" dirty="0">
                <a:solidFill>
                  <a:schemeClr val="tx1"/>
                </a:solidFill>
                <a:effectLst/>
              </a:rPr>
            </a:br>
            <a:br>
              <a:rPr lang="pl-PL" sz="2400" i="1" dirty="0">
                <a:solidFill>
                  <a:schemeClr val="tx1"/>
                </a:solidFill>
                <a:effectLst/>
              </a:rPr>
            </a:br>
            <a:br>
              <a:rPr lang="pl-PL" sz="2400" i="1" dirty="0">
                <a:solidFill>
                  <a:schemeClr val="tx1"/>
                </a:solidFill>
                <a:effectLst/>
              </a:rPr>
            </a:br>
            <a:br>
              <a:rPr lang="pl-PL" sz="2400" i="1" dirty="0">
                <a:solidFill>
                  <a:schemeClr val="tx1"/>
                </a:solidFill>
                <a:effectLst/>
              </a:rPr>
            </a:br>
            <a:br>
              <a:rPr lang="pl-PL" sz="2400" i="1" dirty="0">
                <a:solidFill>
                  <a:schemeClr val="tx1"/>
                </a:solidFill>
                <a:effectLst/>
              </a:rPr>
            </a:br>
            <a:br>
              <a:rPr lang="pl-PL" sz="2400" i="1" dirty="0">
                <a:solidFill>
                  <a:schemeClr val="tx1"/>
                </a:solidFill>
                <a:effectLst/>
              </a:rPr>
            </a:br>
            <a:br>
              <a:rPr lang="pl-PL" sz="2400" i="1" dirty="0">
                <a:solidFill>
                  <a:schemeClr val="tx1"/>
                </a:solidFill>
                <a:effectLst/>
              </a:rPr>
            </a:br>
            <a:r>
              <a:rPr lang="pl-PL" sz="2400" b="0" i="1" dirty="0">
                <a:solidFill>
                  <a:schemeClr val="tx1"/>
                </a:solidFill>
                <a:effectLst/>
              </a:rPr>
              <a:t>                                  </a:t>
            </a:r>
            <a:r>
              <a:rPr lang="pl-PL" sz="2000" dirty="0">
                <a:solidFill>
                  <a:schemeClr val="tx1"/>
                </a:solidFill>
                <a:effectLst/>
              </a:rPr>
              <a:t>Koszt inwestycji:</a:t>
            </a:r>
            <a:br>
              <a:rPr lang="pl-PL" sz="2000" dirty="0">
                <a:solidFill>
                  <a:schemeClr val="tx1"/>
                </a:solidFill>
                <a:effectLst/>
              </a:rPr>
            </a:br>
            <a:r>
              <a:rPr lang="pl-PL" sz="2000" dirty="0">
                <a:solidFill>
                  <a:schemeClr val="tx1"/>
                </a:solidFill>
                <a:effectLst/>
              </a:rPr>
              <a:t>				40 472,00zł</a:t>
            </a:r>
            <a:endParaRPr lang="pl-PL" sz="1800" dirty="0">
              <a:solidFill>
                <a:schemeClr val="tx1"/>
              </a:solidFill>
            </a:endParaRPr>
          </a:p>
        </p:txBody>
      </p:sp>
      <p:pic>
        <p:nvPicPr>
          <p:cNvPr id="3"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10022059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611188" y="765175"/>
            <a:ext cx="7777162" cy="1815882"/>
          </a:xfrm>
          <a:prstGeom prst="rect">
            <a:avLst/>
          </a:prstGeom>
          <a:noFill/>
        </p:spPr>
        <p:txBody>
          <a:bodyPr>
            <a:spAutoFit/>
          </a:bodyPr>
          <a:lstStyle/>
          <a:p>
            <a:pPr algn="ctr">
              <a:defRPr/>
            </a:pPr>
            <a:r>
              <a:rPr lang="pl-PL" sz="2800" b="1" i="1" dirty="0">
                <a:latin typeface="+mn-lt"/>
              </a:rPr>
              <a:t>Zakup samochodu </a:t>
            </a:r>
          </a:p>
          <a:p>
            <a:pPr algn="ctr">
              <a:defRPr/>
            </a:pPr>
            <a:r>
              <a:rPr lang="pl-PL" sz="2800" b="1" i="1" dirty="0">
                <a:latin typeface="+mn-lt"/>
              </a:rPr>
              <a:t>Volvo FL618 </a:t>
            </a:r>
          </a:p>
          <a:p>
            <a:pPr algn="ctr">
              <a:defRPr/>
            </a:pPr>
            <a:r>
              <a:rPr lang="pl-PL" sz="2800" b="1" i="1" dirty="0">
                <a:latin typeface="+mn-lt"/>
              </a:rPr>
              <a:t>z posypywarką </a:t>
            </a:r>
          </a:p>
          <a:p>
            <a:pPr algn="ctr">
              <a:defRPr/>
            </a:pPr>
            <a:r>
              <a:rPr lang="pl-PL" sz="2800" b="1" i="1" dirty="0">
                <a:latin typeface="+mn-lt"/>
              </a:rPr>
              <a:t>2015</a:t>
            </a:r>
          </a:p>
        </p:txBody>
      </p:sp>
      <p:sp>
        <p:nvSpPr>
          <p:cNvPr id="46083" name="pole tekstowe 4"/>
          <p:cNvSpPr txBox="1">
            <a:spLocks noChangeArrowheads="1"/>
          </p:cNvSpPr>
          <p:nvPr/>
        </p:nvSpPr>
        <p:spPr bwMode="auto">
          <a:xfrm>
            <a:off x="6076950" y="3933825"/>
            <a:ext cx="26400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pl-PL" altLang="pl-PL" sz="2000" b="1" dirty="0">
                <a:latin typeface="+mn-lt"/>
              </a:rPr>
              <a:t>Koszt inwestycji:</a:t>
            </a:r>
          </a:p>
          <a:p>
            <a:pPr algn="ctr" eaLnBrk="1" hangingPunct="1">
              <a:defRPr/>
            </a:pPr>
            <a:r>
              <a:rPr lang="pl-PL" altLang="pl-PL" sz="2000" b="1" dirty="0">
                <a:latin typeface="+mn-lt"/>
              </a:rPr>
              <a:t>33 830,00 zł</a:t>
            </a:r>
          </a:p>
        </p:txBody>
      </p:sp>
      <p:pic>
        <p:nvPicPr>
          <p:cNvPr id="47108" name="Obraz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2657257"/>
            <a:ext cx="5465762"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Michał\Desktop\strona zgkim\Artykuly\logo 2.jpg"/>
          <p:cNvPicPr>
            <a:picLocks noChangeAspect="1" noChangeArrowheads="1"/>
          </p:cNvPicPr>
          <p:nvPr/>
        </p:nvPicPr>
        <p:blipFill>
          <a:blip r:embed="rId3"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1608210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763688" y="836712"/>
            <a:ext cx="5904656" cy="1200329"/>
          </a:xfrm>
          <a:prstGeom prst="rect">
            <a:avLst/>
          </a:prstGeom>
          <a:noFill/>
        </p:spPr>
        <p:txBody>
          <a:bodyPr wrap="square" rtlCol="0">
            <a:spAutoFit/>
          </a:bodyPr>
          <a:lstStyle/>
          <a:p>
            <a:pPr algn="ctr"/>
            <a:r>
              <a:rPr lang="pl-PL" sz="2400" b="1" i="1" dirty="0"/>
              <a:t>Budowa sieci wodociągowej </a:t>
            </a:r>
          </a:p>
          <a:p>
            <a:pPr algn="ctr"/>
            <a:r>
              <a:rPr lang="pl-PL" sz="2400" b="1" i="1" dirty="0"/>
              <a:t>Smogulecka Wieś – Chwaliszewo</a:t>
            </a:r>
          </a:p>
          <a:p>
            <a:pPr algn="ctr"/>
            <a:r>
              <a:rPr lang="pl-PL" sz="2400" b="1" i="1" dirty="0"/>
              <a:t>2012  </a:t>
            </a:r>
          </a:p>
        </p:txBody>
      </p:sp>
      <p:sp>
        <p:nvSpPr>
          <p:cNvPr id="6" name="pole tekstowe 5"/>
          <p:cNvSpPr txBox="1"/>
          <p:nvPr/>
        </p:nvSpPr>
        <p:spPr>
          <a:xfrm>
            <a:off x="2195736" y="3212976"/>
            <a:ext cx="184731" cy="369332"/>
          </a:xfrm>
          <a:prstGeom prst="rect">
            <a:avLst/>
          </a:prstGeom>
          <a:noFill/>
        </p:spPr>
        <p:txBody>
          <a:bodyPr wrap="none" rtlCol="0">
            <a:spAutoFit/>
          </a:bodyPr>
          <a:lstStyle/>
          <a:p>
            <a:endParaRPr lang="pl-PL" dirty="0"/>
          </a:p>
        </p:txBody>
      </p:sp>
      <p:sp>
        <p:nvSpPr>
          <p:cNvPr id="7" name="pole tekstowe 6"/>
          <p:cNvSpPr txBox="1"/>
          <p:nvPr/>
        </p:nvSpPr>
        <p:spPr>
          <a:xfrm>
            <a:off x="5213666" y="2708920"/>
            <a:ext cx="3384376" cy="646331"/>
          </a:xfrm>
          <a:prstGeom prst="rect">
            <a:avLst/>
          </a:prstGeom>
          <a:noFill/>
        </p:spPr>
        <p:txBody>
          <a:bodyPr wrap="square" rtlCol="0">
            <a:spAutoFit/>
          </a:bodyPr>
          <a:lstStyle/>
          <a:p>
            <a:pPr algn="ctr"/>
            <a:r>
              <a:rPr lang="pl-PL" dirty="0"/>
              <a:t>Koszt inwestycji:</a:t>
            </a:r>
          </a:p>
          <a:p>
            <a:pPr algn="ctr"/>
            <a:r>
              <a:rPr lang="pl-PL" dirty="0"/>
              <a:t>325 930,00 zł </a:t>
            </a:r>
          </a:p>
        </p:txBody>
      </p:sp>
      <p:sp>
        <p:nvSpPr>
          <p:cNvPr id="8" name="pole tekstowe 7"/>
          <p:cNvSpPr txBox="1"/>
          <p:nvPr/>
        </p:nvSpPr>
        <p:spPr>
          <a:xfrm>
            <a:off x="5213666" y="3645023"/>
            <a:ext cx="3384376" cy="1200329"/>
          </a:xfrm>
          <a:prstGeom prst="rect">
            <a:avLst/>
          </a:prstGeom>
          <a:noFill/>
        </p:spPr>
        <p:txBody>
          <a:bodyPr wrap="square" rtlCol="0">
            <a:spAutoFit/>
          </a:bodyPr>
          <a:lstStyle/>
          <a:p>
            <a:pPr algn="ctr"/>
            <a:r>
              <a:rPr lang="pl-PL" dirty="0"/>
              <a:t>Udział Gminy:</a:t>
            </a:r>
          </a:p>
          <a:p>
            <a:pPr algn="ctr"/>
            <a:r>
              <a:rPr lang="pl-PL" dirty="0"/>
              <a:t>(Dotacja z Agencji Nieruchomości Rolnych)</a:t>
            </a:r>
          </a:p>
          <a:p>
            <a:pPr algn="ctr"/>
            <a:r>
              <a:rPr lang="pl-PL" dirty="0"/>
              <a:t>234 930,00 zł</a:t>
            </a:r>
          </a:p>
        </p:txBody>
      </p:sp>
      <p:sp>
        <p:nvSpPr>
          <p:cNvPr id="9" name="pole tekstowe 8"/>
          <p:cNvSpPr txBox="1"/>
          <p:nvPr/>
        </p:nvSpPr>
        <p:spPr>
          <a:xfrm>
            <a:off x="5364088" y="5071025"/>
            <a:ext cx="3233954" cy="646331"/>
          </a:xfrm>
          <a:prstGeom prst="rect">
            <a:avLst/>
          </a:prstGeom>
          <a:noFill/>
        </p:spPr>
        <p:txBody>
          <a:bodyPr wrap="square" rtlCol="0">
            <a:spAutoFit/>
          </a:bodyPr>
          <a:lstStyle/>
          <a:p>
            <a:pPr algn="ctr"/>
            <a:r>
              <a:rPr lang="pl-PL" dirty="0"/>
              <a:t>Udział Spółki:</a:t>
            </a:r>
          </a:p>
          <a:p>
            <a:pPr algn="ctr"/>
            <a:r>
              <a:rPr lang="pl-PL" dirty="0"/>
              <a:t>91 000,00 zł</a:t>
            </a:r>
          </a:p>
        </p:txBody>
      </p:sp>
      <p:pic>
        <p:nvPicPr>
          <p:cNvPr id="10" name="Obraz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3717032"/>
            <a:ext cx="188163" cy="221763"/>
          </a:xfrm>
          <a:prstGeom prst="rect">
            <a:avLst/>
          </a:prstGeom>
        </p:spPr>
      </p:pic>
      <p:pic>
        <p:nvPicPr>
          <p:cNvPr id="11" name="Picture 3" descr="C:\Users\Michał\Desktop\strona zgkim\Artykuly\logo 2.jpg"/>
          <p:cNvPicPr>
            <a:picLocks noChangeAspect="1" noChangeArrowheads="1"/>
          </p:cNvPicPr>
          <p:nvPr/>
        </p:nvPicPr>
        <p:blipFill>
          <a:blip r:embed="rId3" cstate="print"/>
          <a:srcRect/>
          <a:stretch>
            <a:fillRect/>
          </a:stretch>
        </p:blipFill>
        <p:spPr bwMode="auto">
          <a:xfrm>
            <a:off x="5508104" y="5301208"/>
            <a:ext cx="267867" cy="257258"/>
          </a:xfrm>
          <a:prstGeom prst="rect">
            <a:avLst/>
          </a:prstGeom>
          <a:noFill/>
        </p:spPr>
      </p:pic>
      <p:pic>
        <p:nvPicPr>
          <p:cNvPr id="57345" name="Picture 1" descr="C:\Users\Michał\Desktop\prezentacj prezes\Smogulecka Wieś Chwaliszewo.jpg"/>
          <p:cNvPicPr>
            <a:picLocks noChangeAspect="1" noChangeArrowheads="1"/>
          </p:cNvPicPr>
          <p:nvPr/>
        </p:nvPicPr>
        <p:blipFill>
          <a:blip r:embed="rId4" cstate="print"/>
          <a:srcRect/>
          <a:stretch>
            <a:fillRect/>
          </a:stretch>
        </p:blipFill>
        <p:spPr bwMode="auto">
          <a:xfrm>
            <a:off x="539552" y="1939661"/>
            <a:ext cx="4674114" cy="3793595"/>
          </a:xfrm>
          <a:prstGeom prst="rect">
            <a:avLst/>
          </a:prstGeom>
          <a:noFill/>
        </p:spPr>
      </p:pic>
      <p:pic>
        <p:nvPicPr>
          <p:cNvPr id="12" name="Picture 3" descr="C:\Users\Michał\Desktop\strona zgkim\Artykuly\logo 2.jpg"/>
          <p:cNvPicPr>
            <a:picLocks noChangeAspect="1" noChangeArrowheads="1"/>
          </p:cNvPicPr>
          <p:nvPr/>
        </p:nvPicPr>
        <p:blipFill>
          <a:blip r:embed="rId5"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40724300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539750" y="765175"/>
            <a:ext cx="7993063" cy="954088"/>
          </a:xfrm>
          <a:prstGeom prst="rect">
            <a:avLst/>
          </a:prstGeom>
          <a:noFill/>
        </p:spPr>
        <p:txBody>
          <a:bodyPr>
            <a:spAutoFit/>
          </a:bodyPr>
          <a:lstStyle/>
          <a:p>
            <a:pPr algn="ctr">
              <a:defRPr/>
            </a:pPr>
            <a:r>
              <a:rPr lang="pl-PL" sz="2800" b="1" i="1" dirty="0">
                <a:latin typeface="+mn-lt"/>
              </a:rPr>
              <a:t>Zakup przecinarki jezdnej</a:t>
            </a:r>
          </a:p>
          <a:p>
            <a:pPr algn="ctr">
              <a:defRPr/>
            </a:pPr>
            <a:r>
              <a:rPr lang="pl-PL" sz="2800" b="1" i="1" dirty="0">
                <a:latin typeface="+mn-lt"/>
              </a:rPr>
              <a:t>2015</a:t>
            </a:r>
          </a:p>
        </p:txBody>
      </p:sp>
      <p:sp>
        <p:nvSpPr>
          <p:cNvPr id="45059" name="pole tekstowe 4"/>
          <p:cNvSpPr txBox="1">
            <a:spLocks noChangeArrowheads="1"/>
          </p:cNvSpPr>
          <p:nvPr/>
        </p:nvSpPr>
        <p:spPr bwMode="auto">
          <a:xfrm>
            <a:off x="5859885" y="4725144"/>
            <a:ext cx="26400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pl-PL" altLang="pl-PL" sz="2000" b="1" dirty="0">
                <a:latin typeface="+mn-lt"/>
              </a:rPr>
              <a:t>Koszt inwestycji:</a:t>
            </a:r>
          </a:p>
          <a:p>
            <a:pPr algn="ctr" eaLnBrk="1" hangingPunct="1">
              <a:defRPr/>
            </a:pPr>
            <a:r>
              <a:rPr lang="pl-PL" altLang="pl-PL" sz="2000" b="1" dirty="0">
                <a:latin typeface="+mn-lt"/>
              </a:rPr>
              <a:t>6 642,00 zł</a:t>
            </a:r>
          </a:p>
        </p:txBody>
      </p:sp>
      <p:pic>
        <p:nvPicPr>
          <p:cNvPr id="46084" name="Obraz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2001838"/>
            <a:ext cx="3887788"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Michał\Desktop\strona zgkim\Artykuly\logo 2.jpg"/>
          <p:cNvPicPr>
            <a:picLocks noChangeAspect="1" noChangeArrowheads="1"/>
          </p:cNvPicPr>
          <p:nvPr/>
        </p:nvPicPr>
        <p:blipFill>
          <a:blip r:embed="rId3"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4282490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2920" y="404664"/>
            <a:ext cx="8183880" cy="5472608"/>
          </a:xfrm>
        </p:spPr>
        <p:txBody>
          <a:bodyPr>
            <a:normAutofit/>
          </a:bodyPr>
          <a:lstStyle/>
          <a:p>
            <a:pPr algn="ctr"/>
            <a:r>
              <a:rPr lang="pl-PL" dirty="0">
                <a:solidFill>
                  <a:schemeClr val="tx1"/>
                </a:solidFill>
              </a:rPr>
              <a:t>Wyposażenie w sprzęt</a:t>
            </a:r>
            <a:br>
              <a:rPr lang="pl-PL" dirty="0">
                <a:solidFill>
                  <a:schemeClr val="tx1"/>
                </a:solidFill>
              </a:rPr>
            </a:br>
            <a:r>
              <a:rPr lang="pl-PL" dirty="0">
                <a:solidFill>
                  <a:schemeClr val="tx1"/>
                </a:solidFill>
              </a:rPr>
              <a:t>w 2016r</a:t>
            </a:r>
            <a:br>
              <a:rPr lang="pl-PL" dirty="0">
                <a:solidFill>
                  <a:schemeClr val="tx1"/>
                </a:solidFill>
              </a:rPr>
            </a:br>
            <a:br>
              <a:rPr lang="pl-PL" dirty="0"/>
            </a:br>
            <a:r>
              <a:rPr lang="pl-PL" sz="2400" i="1" dirty="0">
                <a:solidFill>
                  <a:schemeClr val="tx1"/>
                </a:solidFill>
                <a:effectLst/>
              </a:rPr>
              <a:t>Zakup sprzętów: Volkswagen Transporter, młot wyburzeniowy </a:t>
            </a:r>
            <a:r>
              <a:rPr lang="pl-PL" sz="2400" i="1" dirty="0" err="1">
                <a:solidFill>
                  <a:schemeClr val="tx1"/>
                </a:solidFill>
                <a:effectLst/>
              </a:rPr>
              <a:t>Makita</a:t>
            </a:r>
            <a:r>
              <a:rPr lang="pl-PL" sz="2400" i="1" dirty="0">
                <a:solidFill>
                  <a:schemeClr val="tx1"/>
                </a:solidFill>
                <a:effectLst/>
              </a:rPr>
              <a:t>, agregat prądotwórczy, ubijak skokowy, </a:t>
            </a:r>
            <a:r>
              <a:rPr lang="pl-PL" sz="2400" i="1" dirty="0" err="1">
                <a:solidFill>
                  <a:schemeClr val="tx1"/>
                </a:solidFill>
                <a:effectLst/>
              </a:rPr>
              <a:t>młoto</a:t>
            </a:r>
            <a:r>
              <a:rPr lang="pl-PL" sz="2400" i="1" dirty="0">
                <a:solidFill>
                  <a:schemeClr val="tx1"/>
                </a:solidFill>
                <a:effectLst/>
              </a:rPr>
              <a:t>-wiertarka BOSCH, zestaw inkasencki PSION</a:t>
            </a:r>
            <a:br>
              <a:rPr lang="pl-PL" sz="2400" i="1" dirty="0">
                <a:solidFill>
                  <a:schemeClr val="tx1"/>
                </a:solidFill>
                <a:effectLst/>
              </a:rPr>
            </a:br>
            <a:br>
              <a:rPr lang="pl-PL" sz="2400" i="1" dirty="0">
                <a:solidFill>
                  <a:schemeClr val="tx1"/>
                </a:solidFill>
                <a:effectLst/>
              </a:rPr>
            </a:br>
            <a:br>
              <a:rPr lang="pl-PL" sz="2400" i="1" dirty="0">
                <a:solidFill>
                  <a:schemeClr val="tx1"/>
                </a:solidFill>
                <a:effectLst/>
              </a:rPr>
            </a:br>
            <a:r>
              <a:rPr lang="pl-PL" sz="2400" b="0" i="1" dirty="0">
                <a:solidFill>
                  <a:schemeClr val="tx1"/>
                </a:solidFill>
                <a:effectLst/>
              </a:rPr>
              <a:t>                                  </a:t>
            </a:r>
            <a:r>
              <a:rPr lang="pl-PL" sz="1800" dirty="0">
                <a:solidFill>
                  <a:schemeClr val="tx1"/>
                </a:solidFill>
                <a:effectLst/>
              </a:rPr>
              <a:t>Koszt inwestycji:</a:t>
            </a:r>
            <a:br>
              <a:rPr lang="pl-PL" sz="1800" dirty="0">
                <a:solidFill>
                  <a:schemeClr val="tx1"/>
                </a:solidFill>
                <a:effectLst/>
              </a:rPr>
            </a:br>
            <a:r>
              <a:rPr lang="pl-PL" sz="1800" dirty="0">
                <a:solidFill>
                  <a:schemeClr val="tx1"/>
                </a:solidFill>
                <a:effectLst/>
              </a:rPr>
              <a:t>                                         51 205,00</a:t>
            </a:r>
            <a:endParaRPr lang="pl-PL" sz="1800" dirty="0">
              <a:solidFill>
                <a:schemeClr val="tx1"/>
              </a:solidFill>
            </a:endParaRPr>
          </a:p>
        </p:txBody>
      </p:sp>
      <p:pic>
        <p:nvPicPr>
          <p:cNvPr id="3"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17508014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lgn="ctr">
              <a:buNone/>
            </a:pPr>
            <a:r>
              <a:rPr lang="pl-PL" dirty="0"/>
              <a:t> </a:t>
            </a:r>
            <a:r>
              <a:rPr lang="pl-PL" b="1" i="1" dirty="0"/>
              <a:t>Zakup samochodu </a:t>
            </a:r>
          </a:p>
          <a:p>
            <a:pPr algn="ctr">
              <a:buNone/>
            </a:pPr>
            <a:r>
              <a:rPr lang="pl-PL" b="1" i="1" dirty="0"/>
              <a:t>Volkswagen Transporter T5 </a:t>
            </a:r>
          </a:p>
          <a:p>
            <a:pPr algn="ctr">
              <a:buNone/>
            </a:pPr>
            <a:endParaRPr lang="pl-PL" b="1" i="1" dirty="0"/>
          </a:p>
          <a:p>
            <a:pPr algn="ctr">
              <a:buNone/>
            </a:pPr>
            <a:endParaRPr lang="pl-PL" b="1" i="1" dirty="0"/>
          </a:p>
        </p:txBody>
      </p:sp>
      <p:pic>
        <p:nvPicPr>
          <p:cNvPr id="5122" name="Picture 2" descr="C:\Users\Michał\Desktop\images.jpg"/>
          <p:cNvPicPr>
            <a:picLocks noChangeAspect="1" noChangeArrowheads="1"/>
          </p:cNvPicPr>
          <p:nvPr/>
        </p:nvPicPr>
        <p:blipFill>
          <a:blip r:embed="rId2" cstate="print"/>
          <a:srcRect/>
          <a:stretch>
            <a:fillRect/>
          </a:stretch>
        </p:blipFill>
        <p:spPr bwMode="auto">
          <a:xfrm>
            <a:off x="539552" y="1700808"/>
            <a:ext cx="4536504" cy="3490981"/>
          </a:xfrm>
          <a:prstGeom prst="rect">
            <a:avLst/>
          </a:prstGeom>
          <a:noFill/>
        </p:spPr>
      </p:pic>
      <p:sp>
        <p:nvSpPr>
          <p:cNvPr id="5" name="Prostokąt 4"/>
          <p:cNvSpPr/>
          <p:nvPr/>
        </p:nvSpPr>
        <p:spPr>
          <a:xfrm>
            <a:off x="5364088" y="4149080"/>
            <a:ext cx="3168352" cy="646331"/>
          </a:xfrm>
          <a:prstGeom prst="rect">
            <a:avLst/>
          </a:prstGeom>
        </p:spPr>
        <p:txBody>
          <a:bodyPr wrap="square">
            <a:spAutoFit/>
          </a:bodyPr>
          <a:lstStyle/>
          <a:p>
            <a:pPr algn="ctr">
              <a:buNone/>
            </a:pPr>
            <a:r>
              <a:rPr lang="pl-PL" b="1" dirty="0"/>
              <a:t>Koszt inwestycji:</a:t>
            </a:r>
          </a:p>
          <a:p>
            <a:pPr algn="ctr">
              <a:buNone/>
            </a:pPr>
            <a:r>
              <a:rPr lang="pl-PL" b="1" dirty="0"/>
              <a:t>23 000,00 zł</a:t>
            </a:r>
            <a:endParaRPr lang="pl-PL" dirty="0"/>
          </a:p>
        </p:txBody>
      </p:sp>
      <p:pic>
        <p:nvPicPr>
          <p:cNvPr id="6" name="Picture 3" descr="C:\Users\Michał\Desktop\strona zgkim\Artykuly\logo 2.jpg"/>
          <p:cNvPicPr>
            <a:picLocks noChangeAspect="1" noChangeArrowheads="1"/>
          </p:cNvPicPr>
          <p:nvPr/>
        </p:nvPicPr>
        <p:blipFill>
          <a:blip r:embed="rId3"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19964214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530352"/>
            <a:ext cx="8496944" cy="5490936"/>
          </a:xfrm>
        </p:spPr>
        <p:txBody>
          <a:bodyPr>
            <a:normAutofit/>
          </a:bodyPr>
          <a:lstStyle/>
          <a:p>
            <a:pPr algn="ctr">
              <a:buNone/>
            </a:pPr>
            <a:r>
              <a:rPr lang="pl-PL" b="1" i="1" dirty="0"/>
              <a:t>     Zakup młota wyburzeniowego</a:t>
            </a:r>
          </a:p>
          <a:p>
            <a:pPr algn="ctr">
              <a:buNone/>
            </a:pPr>
            <a:r>
              <a:rPr lang="pl-PL" b="1" i="1" dirty="0"/>
              <a:t>    </a:t>
            </a:r>
            <a:r>
              <a:rPr lang="pl-PL" b="1" i="1" dirty="0" err="1"/>
              <a:t>Makita</a:t>
            </a:r>
            <a:r>
              <a:rPr lang="pl-PL" b="1" i="1" dirty="0"/>
              <a:t>,</a:t>
            </a:r>
            <a:r>
              <a:rPr lang="pl-PL" i="1" dirty="0"/>
              <a:t> </a:t>
            </a:r>
            <a:r>
              <a:rPr lang="pl-PL" b="1" i="1" dirty="0"/>
              <a:t>agregat prądotwórczy,</a:t>
            </a:r>
          </a:p>
          <a:p>
            <a:pPr algn="ctr">
              <a:buNone/>
            </a:pPr>
            <a:r>
              <a:rPr lang="pl-PL" b="1" i="1" dirty="0"/>
              <a:t> ubijak skokowy</a:t>
            </a:r>
            <a:r>
              <a:rPr lang="pl-PL" i="1" dirty="0"/>
              <a:t>,</a:t>
            </a:r>
            <a:r>
              <a:rPr lang="pl-PL" b="1" dirty="0"/>
              <a:t> </a:t>
            </a:r>
            <a:r>
              <a:rPr lang="pl-PL" b="1" dirty="0" err="1"/>
              <a:t>młoto</a:t>
            </a:r>
            <a:r>
              <a:rPr lang="pl-PL" b="1" dirty="0"/>
              <a:t>-wiertarki BOSCH</a:t>
            </a:r>
            <a:r>
              <a:rPr lang="pl-PL" i="1" dirty="0"/>
              <a:t> </a:t>
            </a:r>
            <a:endParaRPr lang="pl-PL" b="1" i="1" dirty="0"/>
          </a:p>
        </p:txBody>
      </p:sp>
      <p:pic>
        <p:nvPicPr>
          <p:cNvPr id="6"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pic>
        <p:nvPicPr>
          <p:cNvPr id="7" name="Picture 2" descr="C:\Users\Michał\Desktop\mlot-wyburzeniowy-makita-hm1810-1435.jpg"/>
          <p:cNvPicPr>
            <a:picLocks noChangeAspect="1" noChangeArrowheads="1"/>
          </p:cNvPicPr>
          <p:nvPr/>
        </p:nvPicPr>
        <p:blipFill>
          <a:blip r:embed="rId3" cstate="print"/>
          <a:srcRect/>
          <a:stretch>
            <a:fillRect/>
          </a:stretch>
        </p:blipFill>
        <p:spPr bwMode="auto">
          <a:xfrm>
            <a:off x="1850528" y="1991458"/>
            <a:ext cx="2507036" cy="2507036"/>
          </a:xfrm>
          <a:prstGeom prst="rect">
            <a:avLst/>
          </a:prstGeom>
          <a:noFill/>
        </p:spPr>
      </p:pic>
      <p:sp>
        <p:nvSpPr>
          <p:cNvPr id="8" name="Prostokąt 7"/>
          <p:cNvSpPr/>
          <p:nvPr/>
        </p:nvSpPr>
        <p:spPr>
          <a:xfrm>
            <a:off x="6060876" y="5184685"/>
            <a:ext cx="2687588" cy="646331"/>
          </a:xfrm>
          <a:prstGeom prst="rect">
            <a:avLst/>
          </a:prstGeom>
        </p:spPr>
        <p:txBody>
          <a:bodyPr wrap="square">
            <a:spAutoFit/>
          </a:bodyPr>
          <a:lstStyle/>
          <a:p>
            <a:pPr algn="ctr"/>
            <a:r>
              <a:rPr lang="pl-PL" b="1" dirty="0"/>
              <a:t>Koszt inwestycji:</a:t>
            </a:r>
            <a:br>
              <a:rPr lang="pl-PL" b="1" dirty="0"/>
            </a:br>
            <a:r>
              <a:rPr lang="pl-PL" b="1" dirty="0"/>
              <a:t>15 651,23zł</a:t>
            </a:r>
          </a:p>
        </p:txBody>
      </p:sp>
      <p:pic>
        <p:nvPicPr>
          <p:cNvPr id="9" name="Picture 2" descr="C:\Users\Michał\Desktop\fh3001r.jpg"/>
          <p:cNvPicPr>
            <a:picLocks noChangeAspect="1" noChangeArrowheads="1"/>
          </p:cNvPicPr>
          <p:nvPr/>
        </p:nvPicPr>
        <p:blipFill>
          <a:blip r:embed="rId4" cstate="print"/>
          <a:srcRect/>
          <a:stretch>
            <a:fillRect/>
          </a:stretch>
        </p:blipFill>
        <p:spPr bwMode="auto">
          <a:xfrm>
            <a:off x="2822014" y="3691945"/>
            <a:ext cx="3071101" cy="2544109"/>
          </a:xfrm>
          <a:prstGeom prst="rect">
            <a:avLst/>
          </a:prstGeom>
          <a:noFill/>
        </p:spPr>
      </p:pic>
      <p:pic>
        <p:nvPicPr>
          <p:cNvPr id="10" name="Picture 2" descr="D:\Zgkim\zgromadzenie wspólników 2018\ubijak-stopowy-wacker-bs-50-2.jpg"/>
          <p:cNvPicPr>
            <a:picLocks noChangeAspect="1" noChangeArrowheads="1"/>
          </p:cNvPicPr>
          <p:nvPr/>
        </p:nvPicPr>
        <p:blipFill>
          <a:blip r:embed="rId5" cstate="print"/>
          <a:srcRect/>
          <a:stretch>
            <a:fillRect/>
          </a:stretch>
        </p:blipFill>
        <p:spPr bwMode="auto">
          <a:xfrm>
            <a:off x="6084168" y="2132856"/>
            <a:ext cx="2536339" cy="2808312"/>
          </a:xfrm>
          <a:prstGeom prst="rect">
            <a:avLst/>
          </a:prstGeom>
          <a:noFill/>
        </p:spPr>
      </p:pic>
      <p:pic>
        <p:nvPicPr>
          <p:cNvPr id="11" name="Picture 2" descr="D:\Zgkim\zgromadzenie wspólników 2018\mlotowiertarka-udarowo-obrotowa-bosch-gbh-2-26-dre-99.jpg"/>
          <p:cNvPicPr>
            <a:picLocks noChangeAspect="1" noChangeArrowheads="1"/>
          </p:cNvPicPr>
          <p:nvPr/>
        </p:nvPicPr>
        <p:blipFill>
          <a:blip r:embed="rId6" cstate="print"/>
          <a:srcRect/>
          <a:stretch>
            <a:fillRect/>
          </a:stretch>
        </p:blipFill>
        <p:spPr bwMode="auto">
          <a:xfrm>
            <a:off x="323528" y="4293096"/>
            <a:ext cx="1800200" cy="1560174"/>
          </a:xfrm>
          <a:prstGeom prst="rect">
            <a:avLst/>
          </a:prstGeom>
          <a:noFill/>
        </p:spPr>
      </p:pic>
    </p:spTree>
    <p:extLst>
      <p:ext uri="{BB962C8B-B14F-4D97-AF65-F5344CB8AC3E}">
        <p14:creationId xmlns:p14="http://schemas.microsoft.com/office/powerpoint/2010/main" val="11221877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lgn="ctr">
              <a:buNone/>
            </a:pPr>
            <a:r>
              <a:rPr lang="pl-PL" b="1" dirty="0"/>
              <a:t>Zakup Zestawu inkasenckiego </a:t>
            </a:r>
          </a:p>
          <a:p>
            <a:pPr algn="ctr">
              <a:buNone/>
            </a:pPr>
            <a:r>
              <a:rPr lang="pl-PL" b="1" dirty="0"/>
              <a:t>PSION </a:t>
            </a:r>
          </a:p>
        </p:txBody>
      </p:sp>
      <p:pic>
        <p:nvPicPr>
          <p:cNvPr id="2050" name="Picture 2" descr="D:\Zgkim\zgromadzenie wspólników 2018\psion.jpg"/>
          <p:cNvPicPr>
            <a:picLocks noChangeAspect="1" noChangeArrowheads="1"/>
          </p:cNvPicPr>
          <p:nvPr/>
        </p:nvPicPr>
        <p:blipFill>
          <a:blip r:embed="rId2" cstate="print"/>
          <a:srcRect/>
          <a:stretch>
            <a:fillRect/>
          </a:stretch>
        </p:blipFill>
        <p:spPr bwMode="auto">
          <a:xfrm>
            <a:off x="361601" y="1484784"/>
            <a:ext cx="5434535" cy="3960440"/>
          </a:xfrm>
          <a:prstGeom prst="rect">
            <a:avLst/>
          </a:prstGeom>
          <a:noFill/>
        </p:spPr>
      </p:pic>
      <p:sp>
        <p:nvSpPr>
          <p:cNvPr id="5" name="pole tekstowe 4"/>
          <p:cNvSpPr txBox="1"/>
          <p:nvPr/>
        </p:nvSpPr>
        <p:spPr>
          <a:xfrm>
            <a:off x="6084168" y="4365104"/>
            <a:ext cx="2448272" cy="646331"/>
          </a:xfrm>
          <a:prstGeom prst="rect">
            <a:avLst/>
          </a:prstGeom>
          <a:noFill/>
        </p:spPr>
        <p:txBody>
          <a:bodyPr wrap="square" rtlCol="0">
            <a:spAutoFit/>
          </a:bodyPr>
          <a:lstStyle/>
          <a:p>
            <a:pPr algn="ctr"/>
            <a:r>
              <a:rPr lang="pl-PL" b="1" dirty="0"/>
              <a:t>Koszt inwestycji:</a:t>
            </a:r>
          </a:p>
          <a:p>
            <a:pPr algn="ctr"/>
            <a:r>
              <a:rPr lang="pl-PL" b="1" dirty="0"/>
              <a:t>13 103,23 zł</a:t>
            </a:r>
          </a:p>
        </p:txBody>
      </p:sp>
      <p:pic>
        <p:nvPicPr>
          <p:cNvPr id="6" name="Picture 3" descr="C:\Users\Michał\Desktop\strona zgkim\Artykuly\logo 2.jpg"/>
          <p:cNvPicPr>
            <a:picLocks noChangeAspect="1" noChangeArrowheads="1"/>
          </p:cNvPicPr>
          <p:nvPr/>
        </p:nvPicPr>
        <p:blipFill>
          <a:blip r:embed="rId3" cstate="print"/>
          <a:srcRect/>
          <a:stretch>
            <a:fillRect/>
          </a:stretch>
        </p:blipFill>
        <p:spPr bwMode="auto">
          <a:xfrm>
            <a:off x="323528" y="332656"/>
            <a:ext cx="1224135" cy="1175655"/>
          </a:xfrm>
          <a:prstGeom prst="rect">
            <a:avLst/>
          </a:prstGeom>
          <a:noFill/>
        </p:spPr>
      </p:pic>
    </p:spTree>
    <p:extLst>
      <p:ext uri="{BB962C8B-B14F-4D97-AF65-F5344CB8AC3E}">
        <p14:creationId xmlns:p14="http://schemas.microsoft.com/office/powerpoint/2010/main" val="1608554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611560" y="908720"/>
            <a:ext cx="7992888" cy="4524315"/>
          </a:xfrm>
          <a:prstGeom prst="rect">
            <a:avLst/>
          </a:prstGeom>
        </p:spPr>
        <p:txBody>
          <a:bodyPr wrap="square">
            <a:spAutoFit/>
          </a:bodyPr>
          <a:lstStyle/>
          <a:p>
            <a:pPr algn="ctr"/>
            <a:r>
              <a:rPr lang="pl-PL" sz="3600" b="1" dirty="0">
                <a:effectLst>
                  <a:outerShdw blurRad="38100" dist="38100" dir="2700000" algn="tl">
                    <a:srgbClr val="000000">
                      <a:alpha val="43137"/>
                    </a:srgbClr>
                  </a:outerShdw>
                </a:effectLst>
              </a:rPr>
              <a:t>Wyposażenie w sprzęt</a:t>
            </a:r>
            <a:br>
              <a:rPr lang="pl-PL" sz="3600" b="1" dirty="0">
                <a:effectLst>
                  <a:outerShdw blurRad="38100" dist="38100" dir="2700000" algn="tl">
                    <a:srgbClr val="000000">
                      <a:alpha val="43137"/>
                    </a:srgbClr>
                  </a:outerShdw>
                </a:effectLst>
              </a:rPr>
            </a:br>
            <a:r>
              <a:rPr lang="pl-PL" sz="3600" b="1" dirty="0">
                <a:effectLst>
                  <a:outerShdw blurRad="38100" dist="38100" dir="2700000" algn="tl">
                    <a:srgbClr val="000000">
                      <a:alpha val="43137"/>
                    </a:srgbClr>
                  </a:outerShdw>
                </a:effectLst>
              </a:rPr>
              <a:t>w 2017r </a:t>
            </a:r>
            <a:br>
              <a:rPr lang="pl-PL" dirty="0"/>
            </a:br>
            <a:br>
              <a:rPr lang="pl-PL" dirty="0"/>
            </a:br>
            <a:r>
              <a:rPr lang="pl-PL" b="1" i="1" dirty="0"/>
              <a:t>Zakup sprzętów: samochód ciężarowy VOLVO(śmieciarka),, </a:t>
            </a:r>
          </a:p>
          <a:p>
            <a:pPr algn="ctr"/>
            <a:r>
              <a:rPr lang="pl-PL" b="1" i="1" dirty="0"/>
              <a:t>samochód ciężarowy MAN, Volkswagen Transporter T5, samochód specjalny Mercedes pogrzebowy,  kosa spalinowa STHIL FS 410, kosiarka spalinowa MB 253winda do ceremonii pogrzebowych,, komputer HP ELITE 8200, laptop DELL VOSTRO</a:t>
            </a:r>
            <a:br>
              <a:rPr lang="pl-PL" b="1" i="1" dirty="0"/>
            </a:br>
            <a:br>
              <a:rPr lang="pl-PL" i="1" dirty="0"/>
            </a:br>
            <a:br>
              <a:rPr lang="pl-PL" i="1" dirty="0"/>
            </a:br>
            <a:br>
              <a:rPr lang="pl-PL" i="1" dirty="0"/>
            </a:br>
            <a:r>
              <a:rPr lang="pl-PL" i="1" dirty="0"/>
              <a:t>                                  </a:t>
            </a:r>
            <a:r>
              <a:rPr lang="pl-PL" b="1" dirty="0"/>
              <a:t>Koszt inwestycji:</a:t>
            </a:r>
            <a:br>
              <a:rPr lang="pl-PL" b="1" dirty="0"/>
            </a:br>
            <a:r>
              <a:rPr lang="pl-PL" b="1" dirty="0"/>
              <a:t>                                         216 535,00 zł</a:t>
            </a:r>
            <a:endParaRPr lang="pl-PL" sz="2400" b="1" dirty="0"/>
          </a:p>
        </p:txBody>
      </p:sp>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323528" y="404664"/>
            <a:ext cx="1224135" cy="1175655"/>
          </a:xfrm>
          <a:prstGeom prst="rect">
            <a:avLst/>
          </a:prstGeom>
          <a:noFill/>
        </p:spPr>
      </p:pic>
    </p:spTree>
    <p:extLst>
      <p:ext uri="{BB962C8B-B14F-4D97-AF65-F5344CB8AC3E}">
        <p14:creationId xmlns:p14="http://schemas.microsoft.com/office/powerpoint/2010/main" val="22695463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lgn="ctr">
              <a:buNone/>
            </a:pPr>
            <a:r>
              <a:rPr lang="pl-PL" b="1" dirty="0"/>
              <a:t>Zakup samochodu</a:t>
            </a:r>
          </a:p>
          <a:p>
            <a:pPr algn="ctr">
              <a:buNone/>
            </a:pPr>
            <a:r>
              <a:rPr lang="pl-PL" b="1" dirty="0"/>
              <a:t> ciężarowego VOLVO </a:t>
            </a:r>
          </a:p>
        </p:txBody>
      </p:sp>
      <p:pic>
        <p:nvPicPr>
          <p:cNvPr id="12290" name="Picture 2" descr="D:\Zgkim\zgromadzenie wspólników 2018\smieciarka.jpg"/>
          <p:cNvPicPr>
            <a:picLocks noChangeAspect="1" noChangeArrowheads="1"/>
          </p:cNvPicPr>
          <p:nvPr/>
        </p:nvPicPr>
        <p:blipFill>
          <a:blip r:embed="rId2" cstate="print"/>
          <a:srcRect/>
          <a:stretch>
            <a:fillRect/>
          </a:stretch>
        </p:blipFill>
        <p:spPr bwMode="auto">
          <a:xfrm>
            <a:off x="467544" y="2060848"/>
            <a:ext cx="4470401" cy="3352800"/>
          </a:xfrm>
          <a:prstGeom prst="rect">
            <a:avLst/>
          </a:prstGeom>
          <a:noFill/>
        </p:spPr>
      </p:pic>
      <p:pic>
        <p:nvPicPr>
          <p:cNvPr id="5" name="Picture 3" descr="C:\Users\Michał\Desktop\strona zgkim\Artykuly\logo 2.jpg"/>
          <p:cNvPicPr>
            <a:picLocks noChangeAspect="1" noChangeArrowheads="1"/>
          </p:cNvPicPr>
          <p:nvPr/>
        </p:nvPicPr>
        <p:blipFill>
          <a:blip r:embed="rId3" cstate="print"/>
          <a:srcRect/>
          <a:stretch>
            <a:fillRect/>
          </a:stretch>
        </p:blipFill>
        <p:spPr bwMode="auto">
          <a:xfrm>
            <a:off x="323528" y="404664"/>
            <a:ext cx="1224135" cy="1175655"/>
          </a:xfrm>
          <a:prstGeom prst="rect">
            <a:avLst/>
          </a:prstGeom>
          <a:noFill/>
        </p:spPr>
      </p:pic>
      <p:sp>
        <p:nvSpPr>
          <p:cNvPr id="6" name="pole tekstowe 5"/>
          <p:cNvSpPr txBox="1"/>
          <p:nvPr/>
        </p:nvSpPr>
        <p:spPr>
          <a:xfrm>
            <a:off x="5508104" y="3984352"/>
            <a:ext cx="2808312" cy="646331"/>
          </a:xfrm>
          <a:prstGeom prst="rect">
            <a:avLst/>
          </a:prstGeom>
          <a:noFill/>
        </p:spPr>
        <p:txBody>
          <a:bodyPr wrap="square" rtlCol="0">
            <a:spAutoFit/>
          </a:bodyPr>
          <a:lstStyle/>
          <a:p>
            <a:pPr algn="ctr"/>
            <a:r>
              <a:rPr lang="pl-PL" b="1" dirty="0"/>
              <a:t>Koszt inwestycji:</a:t>
            </a:r>
          </a:p>
          <a:p>
            <a:pPr algn="ctr"/>
            <a:r>
              <a:rPr lang="pl-PL" b="1" dirty="0"/>
              <a:t>147 600,00zł</a:t>
            </a:r>
          </a:p>
        </p:txBody>
      </p:sp>
    </p:spTree>
    <p:extLst>
      <p:ext uri="{BB962C8B-B14F-4D97-AF65-F5344CB8AC3E}">
        <p14:creationId xmlns:p14="http://schemas.microsoft.com/office/powerpoint/2010/main" val="29659565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2"/>
          <p:cNvSpPr txBox="1">
            <a:spLocks/>
          </p:cNvSpPr>
          <p:nvPr/>
        </p:nvSpPr>
        <p:spPr>
          <a:xfrm>
            <a:off x="502920" y="530352"/>
            <a:ext cx="8183880" cy="4187952"/>
          </a:xfrm>
          <a:prstGeom prst="rect">
            <a:avLst/>
          </a:prstGeom>
        </p:spPr>
        <p:txBody>
          <a:bodyPr vert="horz" lIns="182880" tIns="91440">
            <a:normAutofit/>
          </a:bodyPr>
          <a:lstStyle/>
          <a:p>
            <a:pPr marL="265176" marR="0" lvl="0" indent="-265176" algn="ctr"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kumimoji="0" lang="pl-PL" sz="2800" b="0" i="0" u="none" strike="noStrike" kern="1200" cap="none" spc="0" normalizeH="0" baseline="0" noProof="0" dirty="0">
                <a:ln>
                  <a:noFill/>
                </a:ln>
                <a:solidFill>
                  <a:schemeClr val="tx1"/>
                </a:solidFill>
                <a:effectLst/>
                <a:uLnTx/>
                <a:uFillTx/>
                <a:latin typeface="+mn-lt"/>
                <a:ea typeface="+mn-ea"/>
                <a:cs typeface="+mn-cs"/>
              </a:rPr>
              <a:t> </a:t>
            </a:r>
            <a:r>
              <a:rPr kumimoji="0" lang="pl-PL" sz="2800" b="1" i="1" u="none" strike="noStrike" kern="1200" cap="none" spc="0" normalizeH="0" baseline="0" noProof="0" dirty="0">
                <a:ln>
                  <a:noFill/>
                </a:ln>
                <a:solidFill>
                  <a:schemeClr val="tx1"/>
                </a:solidFill>
                <a:effectLst/>
                <a:uLnTx/>
                <a:uFillTx/>
                <a:latin typeface="+mn-lt"/>
                <a:ea typeface="+mn-ea"/>
                <a:cs typeface="+mn-cs"/>
              </a:rPr>
              <a:t>Zakup samochodu </a:t>
            </a:r>
          </a:p>
          <a:p>
            <a:pPr marL="265176" marR="0" lvl="0" indent="-265176" algn="ctr"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kumimoji="0" lang="pl-PL" sz="2800" b="1" i="1" u="none" strike="noStrike" kern="1200" cap="none" spc="0" normalizeH="0" baseline="0" noProof="0" dirty="0">
                <a:ln>
                  <a:noFill/>
                </a:ln>
                <a:solidFill>
                  <a:schemeClr val="tx1"/>
                </a:solidFill>
                <a:effectLst/>
                <a:uLnTx/>
                <a:uFillTx/>
                <a:latin typeface="+mn-lt"/>
                <a:ea typeface="+mn-ea"/>
                <a:cs typeface="+mn-cs"/>
              </a:rPr>
              <a:t>MAN TGL 8.18 </a:t>
            </a:r>
            <a:r>
              <a:rPr lang="pl-PL" sz="2800" b="1" i="1" dirty="0"/>
              <a:t>z</a:t>
            </a:r>
            <a:r>
              <a:rPr kumimoji="0" lang="pl-PL" sz="2800" b="1" i="1" u="none" strike="noStrike" kern="1200" cap="none" spc="0" normalizeH="0" baseline="0" noProof="0" dirty="0">
                <a:ln>
                  <a:noFill/>
                </a:ln>
                <a:solidFill>
                  <a:schemeClr val="tx1"/>
                </a:solidFill>
                <a:effectLst/>
                <a:uLnTx/>
                <a:uFillTx/>
                <a:latin typeface="+mn-lt"/>
                <a:ea typeface="+mn-ea"/>
                <a:cs typeface="+mn-cs"/>
              </a:rPr>
              <a:t> </a:t>
            </a:r>
          </a:p>
          <a:p>
            <a:pPr marL="265176" marR="0" lvl="0" indent="-265176" algn="ctr"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kumimoji="0" lang="pl-PL" sz="2800" b="1" i="1" u="none" strike="noStrike" kern="1200" cap="none" spc="0" normalizeH="0" baseline="0" noProof="0" dirty="0">
                <a:ln>
                  <a:noFill/>
                </a:ln>
                <a:solidFill>
                  <a:schemeClr val="tx1"/>
                </a:solidFill>
                <a:effectLst/>
                <a:uLnTx/>
                <a:uFillTx/>
                <a:latin typeface="+mn-lt"/>
                <a:ea typeface="+mn-ea"/>
                <a:cs typeface="+mn-cs"/>
              </a:rPr>
              <a:t>windą</a:t>
            </a:r>
            <a:r>
              <a:rPr kumimoji="0" lang="pl-PL" sz="2800" b="1" i="1" u="none" strike="noStrike" kern="1200" cap="none" spc="0" normalizeH="0" noProof="0" dirty="0">
                <a:ln>
                  <a:noFill/>
                </a:ln>
                <a:solidFill>
                  <a:schemeClr val="tx1"/>
                </a:solidFill>
                <a:effectLst/>
                <a:uLnTx/>
                <a:uFillTx/>
                <a:latin typeface="+mn-lt"/>
                <a:ea typeface="+mn-ea"/>
                <a:cs typeface="+mn-cs"/>
              </a:rPr>
              <a:t> załadowczą</a:t>
            </a:r>
            <a:endParaRPr kumimoji="0" lang="pl-PL" sz="2800" b="1" i="1" u="none" strike="noStrike" kern="1200" cap="none" spc="0" normalizeH="0" baseline="0" noProof="0" dirty="0">
              <a:ln>
                <a:noFill/>
              </a:ln>
              <a:solidFill>
                <a:schemeClr val="tx1"/>
              </a:solidFill>
              <a:effectLst/>
              <a:uLnTx/>
              <a:uFillTx/>
              <a:latin typeface="+mn-lt"/>
              <a:ea typeface="+mn-ea"/>
              <a:cs typeface="+mn-cs"/>
            </a:endParaRPr>
          </a:p>
          <a:p>
            <a:pPr marL="265176" marR="0" lvl="0" indent="-265176" algn="ctr" defTabSz="914400" rtl="0" eaLnBrk="1" fontAlgn="auto" latinLnBrk="0" hangingPunct="1">
              <a:lnSpc>
                <a:spcPct val="100000"/>
              </a:lnSpc>
              <a:spcBef>
                <a:spcPts val="250"/>
              </a:spcBef>
              <a:spcAft>
                <a:spcPts val="0"/>
              </a:spcAft>
              <a:buClr>
                <a:schemeClr val="accent1"/>
              </a:buClr>
              <a:buSzPct val="80000"/>
              <a:buFont typeface="Wingdings 2"/>
              <a:buNone/>
              <a:tabLst/>
              <a:defRPr/>
            </a:pPr>
            <a:endParaRPr kumimoji="0" lang="pl-PL" sz="2800" b="1" i="1" u="none" strike="noStrike" kern="1200" cap="none" spc="0" normalizeH="0" baseline="0" noProof="0" dirty="0">
              <a:ln>
                <a:noFill/>
              </a:ln>
              <a:solidFill>
                <a:schemeClr val="tx1"/>
              </a:solidFill>
              <a:effectLst/>
              <a:uLnTx/>
              <a:uFillTx/>
              <a:latin typeface="+mn-lt"/>
              <a:ea typeface="+mn-ea"/>
              <a:cs typeface="+mn-cs"/>
            </a:endParaRPr>
          </a:p>
          <a:p>
            <a:pPr marL="265176" marR="0" lvl="0" indent="-265176" algn="ctr" defTabSz="914400" rtl="0" eaLnBrk="1" fontAlgn="auto" latinLnBrk="0" hangingPunct="1">
              <a:lnSpc>
                <a:spcPct val="100000"/>
              </a:lnSpc>
              <a:spcBef>
                <a:spcPts val="250"/>
              </a:spcBef>
              <a:spcAft>
                <a:spcPts val="0"/>
              </a:spcAft>
              <a:buClr>
                <a:schemeClr val="accent1"/>
              </a:buClr>
              <a:buSzPct val="80000"/>
              <a:buFont typeface="Wingdings 2"/>
              <a:buNone/>
              <a:tabLst/>
              <a:defRPr/>
            </a:pPr>
            <a:endParaRPr kumimoji="0" lang="pl-PL" sz="2800" b="1" i="1" u="none" strike="noStrike" kern="1200" cap="none" spc="0" normalizeH="0" baseline="0" noProof="0" dirty="0">
              <a:ln>
                <a:noFill/>
              </a:ln>
              <a:solidFill>
                <a:schemeClr val="tx1"/>
              </a:solidFill>
              <a:effectLst/>
              <a:uLnTx/>
              <a:uFillTx/>
              <a:latin typeface="+mn-lt"/>
              <a:ea typeface="+mn-ea"/>
              <a:cs typeface="+mn-cs"/>
            </a:endParaRPr>
          </a:p>
        </p:txBody>
      </p:sp>
      <p:sp>
        <p:nvSpPr>
          <p:cNvPr id="7" name="Prostokąt 6"/>
          <p:cNvSpPr/>
          <p:nvPr/>
        </p:nvSpPr>
        <p:spPr>
          <a:xfrm>
            <a:off x="5810085" y="4149080"/>
            <a:ext cx="2876716" cy="646331"/>
          </a:xfrm>
          <a:prstGeom prst="rect">
            <a:avLst/>
          </a:prstGeom>
        </p:spPr>
        <p:txBody>
          <a:bodyPr wrap="square">
            <a:spAutoFit/>
          </a:bodyPr>
          <a:lstStyle/>
          <a:p>
            <a:pPr algn="ctr">
              <a:buNone/>
            </a:pPr>
            <a:r>
              <a:rPr lang="pl-PL" b="1" dirty="0"/>
              <a:t> Koszt inwestycji:</a:t>
            </a:r>
          </a:p>
          <a:p>
            <a:pPr algn="ctr">
              <a:buNone/>
            </a:pPr>
            <a:r>
              <a:rPr lang="pl-PL" b="1" dirty="0"/>
              <a:t>50 000,00zł</a:t>
            </a:r>
            <a:endParaRPr lang="pl-PL" dirty="0"/>
          </a:p>
        </p:txBody>
      </p:sp>
      <p:pic>
        <p:nvPicPr>
          <p:cNvPr id="8"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pic>
        <p:nvPicPr>
          <p:cNvPr id="2050" name="Picture 2" descr="C:\Users\Samsung\Desktop\PREZENTACJA 2018\ma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317"/>
          <a:stretch/>
        </p:blipFill>
        <p:spPr bwMode="auto">
          <a:xfrm>
            <a:off x="507856" y="2132856"/>
            <a:ext cx="5302229" cy="3213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454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2"/>
          <p:cNvSpPr txBox="1">
            <a:spLocks/>
          </p:cNvSpPr>
          <p:nvPr/>
        </p:nvSpPr>
        <p:spPr>
          <a:xfrm>
            <a:off x="502920" y="530352"/>
            <a:ext cx="8183880" cy="4187952"/>
          </a:xfrm>
          <a:prstGeom prst="rect">
            <a:avLst/>
          </a:prstGeom>
        </p:spPr>
        <p:txBody>
          <a:bodyPr vert="horz" lIns="182880" tIns="91440">
            <a:normAutofit/>
          </a:bodyPr>
          <a:lstStyle/>
          <a:p>
            <a:pPr marL="265176" marR="0" lvl="0" indent="-265176" algn="ctr"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kumimoji="0" lang="pl-PL" sz="2800" b="0" i="0" u="none" strike="noStrike" kern="1200" cap="none" spc="0" normalizeH="0" baseline="0" noProof="0" dirty="0">
                <a:ln>
                  <a:noFill/>
                </a:ln>
                <a:solidFill>
                  <a:schemeClr val="tx1"/>
                </a:solidFill>
                <a:effectLst/>
                <a:uLnTx/>
                <a:uFillTx/>
                <a:latin typeface="+mn-lt"/>
                <a:ea typeface="+mn-ea"/>
                <a:cs typeface="+mn-cs"/>
              </a:rPr>
              <a:t> </a:t>
            </a:r>
            <a:r>
              <a:rPr kumimoji="0" lang="pl-PL" sz="2800" b="1" i="1" u="none" strike="noStrike" kern="1200" cap="none" spc="0" normalizeH="0" baseline="0" noProof="0" dirty="0">
                <a:ln>
                  <a:noFill/>
                </a:ln>
                <a:solidFill>
                  <a:schemeClr val="tx1"/>
                </a:solidFill>
                <a:effectLst/>
                <a:uLnTx/>
                <a:uFillTx/>
                <a:latin typeface="+mn-lt"/>
                <a:ea typeface="+mn-ea"/>
                <a:cs typeface="+mn-cs"/>
              </a:rPr>
              <a:t>Zakup samochodu </a:t>
            </a:r>
          </a:p>
          <a:p>
            <a:pPr marL="265176" marR="0" lvl="0" indent="-265176" algn="ctr"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kumimoji="0" lang="pl-PL" sz="2800" b="1" i="1" u="none" strike="noStrike" kern="1200" cap="none" spc="0" normalizeH="0" baseline="0" noProof="0" dirty="0">
                <a:ln>
                  <a:noFill/>
                </a:ln>
                <a:solidFill>
                  <a:schemeClr val="tx1"/>
                </a:solidFill>
                <a:effectLst/>
                <a:uLnTx/>
                <a:uFillTx/>
                <a:latin typeface="+mn-lt"/>
                <a:ea typeface="+mn-ea"/>
                <a:cs typeface="+mn-cs"/>
              </a:rPr>
              <a:t>Volkswagen Transporter T5 </a:t>
            </a:r>
          </a:p>
          <a:p>
            <a:pPr marL="265176" marR="0" lvl="0" indent="-265176" algn="ctr" defTabSz="914400" rtl="0" eaLnBrk="1" fontAlgn="auto" latinLnBrk="0" hangingPunct="1">
              <a:lnSpc>
                <a:spcPct val="100000"/>
              </a:lnSpc>
              <a:spcBef>
                <a:spcPts val="250"/>
              </a:spcBef>
              <a:spcAft>
                <a:spcPts val="0"/>
              </a:spcAft>
              <a:buClr>
                <a:schemeClr val="accent1"/>
              </a:buClr>
              <a:buSzPct val="80000"/>
              <a:buFont typeface="Wingdings 2"/>
              <a:buNone/>
              <a:tabLst/>
              <a:defRPr/>
            </a:pPr>
            <a:endParaRPr kumimoji="0" lang="pl-PL" sz="2800" b="1" i="1" u="none" strike="noStrike" kern="1200" cap="none" spc="0" normalizeH="0" baseline="0" noProof="0" dirty="0">
              <a:ln>
                <a:noFill/>
              </a:ln>
              <a:solidFill>
                <a:schemeClr val="tx1"/>
              </a:solidFill>
              <a:effectLst/>
              <a:uLnTx/>
              <a:uFillTx/>
              <a:latin typeface="+mn-lt"/>
              <a:ea typeface="+mn-ea"/>
              <a:cs typeface="+mn-cs"/>
            </a:endParaRPr>
          </a:p>
          <a:p>
            <a:pPr marL="265176" marR="0" lvl="0" indent="-265176" algn="ctr" defTabSz="914400" rtl="0" eaLnBrk="1" fontAlgn="auto" latinLnBrk="0" hangingPunct="1">
              <a:lnSpc>
                <a:spcPct val="100000"/>
              </a:lnSpc>
              <a:spcBef>
                <a:spcPts val="250"/>
              </a:spcBef>
              <a:spcAft>
                <a:spcPts val="0"/>
              </a:spcAft>
              <a:buClr>
                <a:schemeClr val="accent1"/>
              </a:buClr>
              <a:buSzPct val="80000"/>
              <a:buFont typeface="Wingdings 2"/>
              <a:buNone/>
              <a:tabLst/>
              <a:defRPr/>
            </a:pPr>
            <a:endParaRPr kumimoji="0" lang="pl-PL" sz="2800" b="1" i="1"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2" descr="C:\Users\Michał\Desktop\images.jpg"/>
          <p:cNvPicPr>
            <a:picLocks noChangeAspect="1" noChangeArrowheads="1"/>
          </p:cNvPicPr>
          <p:nvPr/>
        </p:nvPicPr>
        <p:blipFill>
          <a:blip r:embed="rId2" cstate="print"/>
          <a:srcRect/>
          <a:stretch>
            <a:fillRect/>
          </a:stretch>
        </p:blipFill>
        <p:spPr bwMode="auto">
          <a:xfrm>
            <a:off x="539552" y="1700808"/>
            <a:ext cx="4536504" cy="3490981"/>
          </a:xfrm>
          <a:prstGeom prst="rect">
            <a:avLst/>
          </a:prstGeom>
          <a:noFill/>
        </p:spPr>
      </p:pic>
      <p:sp>
        <p:nvSpPr>
          <p:cNvPr id="7" name="Prostokąt 6"/>
          <p:cNvSpPr/>
          <p:nvPr/>
        </p:nvSpPr>
        <p:spPr>
          <a:xfrm>
            <a:off x="5364088" y="4149080"/>
            <a:ext cx="3322712" cy="646331"/>
          </a:xfrm>
          <a:prstGeom prst="rect">
            <a:avLst/>
          </a:prstGeom>
        </p:spPr>
        <p:txBody>
          <a:bodyPr wrap="square">
            <a:spAutoFit/>
          </a:bodyPr>
          <a:lstStyle/>
          <a:p>
            <a:pPr algn="ctr">
              <a:buNone/>
            </a:pPr>
            <a:r>
              <a:rPr lang="pl-PL" b="1" dirty="0"/>
              <a:t> Koszt inwestycji:</a:t>
            </a:r>
          </a:p>
          <a:p>
            <a:pPr algn="ctr">
              <a:buNone/>
            </a:pPr>
            <a:r>
              <a:rPr lang="pl-PL" b="1" dirty="0"/>
              <a:t>33 210,00zł</a:t>
            </a:r>
            <a:endParaRPr lang="pl-PL" dirty="0"/>
          </a:p>
        </p:txBody>
      </p:sp>
      <p:pic>
        <p:nvPicPr>
          <p:cNvPr id="8" name="Picture 3" descr="C:\Users\Michał\Desktop\strona zgkim\Artykuly\logo 2.jpg"/>
          <p:cNvPicPr>
            <a:picLocks noChangeAspect="1" noChangeArrowheads="1"/>
          </p:cNvPicPr>
          <p:nvPr/>
        </p:nvPicPr>
        <p:blipFill>
          <a:blip r:embed="rId3"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29249884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lgn="ctr">
              <a:buNone/>
            </a:pPr>
            <a:r>
              <a:rPr lang="pl-PL" b="1" dirty="0"/>
              <a:t>Zakup samochodu </a:t>
            </a:r>
          </a:p>
          <a:p>
            <a:pPr algn="ctr">
              <a:buNone/>
            </a:pPr>
            <a:r>
              <a:rPr lang="pl-PL" b="1" dirty="0"/>
              <a:t>specjalistycznego Mercedes</a:t>
            </a:r>
          </a:p>
        </p:txBody>
      </p:sp>
      <p:pic>
        <p:nvPicPr>
          <p:cNvPr id="8194" name="Picture 2" descr="D:\Zgkim\zgromadzenie wspólników 2018\pogrzebowy.jpg"/>
          <p:cNvPicPr>
            <a:picLocks noChangeAspect="1" noChangeArrowheads="1"/>
          </p:cNvPicPr>
          <p:nvPr/>
        </p:nvPicPr>
        <p:blipFill>
          <a:blip r:embed="rId2" cstate="print"/>
          <a:srcRect/>
          <a:stretch>
            <a:fillRect/>
          </a:stretch>
        </p:blipFill>
        <p:spPr bwMode="auto">
          <a:xfrm>
            <a:off x="323528" y="2852936"/>
            <a:ext cx="5872124" cy="3240360"/>
          </a:xfrm>
          <a:prstGeom prst="rect">
            <a:avLst/>
          </a:prstGeom>
          <a:noFill/>
        </p:spPr>
      </p:pic>
      <p:sp>
        <p:nvSpPr>
          <p:cNvPr id="5" name="pole tekstowe 4"/>
          <p:cNvSpPr txBox="1"/>
          <p:nvPr/>
        </p:nvSpPr>
        <p:spPr>
          <a:xfrm>
            <a:off x="6156176" y="4653136"/>
            <a:ext cx="2520280" cy="646331"/>
          </a:xfrm>
          <a:prstGeom prst="rect">
            <a:avLst/>
          </a:prstGeom>
          <a:noFill/>
        </p:spPr>
        <p:txBody>
          <a:bodyPr wrap="square" rtlCol="0">
            <a:spAutoFit/>
          </a:bodyPr>
          <a:lstStyle/>
          <a:p>
            <a:pPr algn="ctr"/>
            <a:r>
              <a:rPr lang="pl-PL" b="1" dirty="0"/>
              <a:t>Koszt inwestycji:</a:t>
            </a:r>
          </a:p>
          <a:p>
            <a:pPr algn="ctr"/>
            <a:r>
              <a:rPr lang="pl-PL" b="1" dirty="0"/>
              <a:t>18 000,00zł</a:t>
            </a:r>
          </a:p>
        </p:txBody>
      </p:sp>
      <p:pic>
        <p:nvPicPr>
          <p:cNvPr id="6" name="Picture 3" descr="C:\Users\Michał\Desktop\strona zgkim\Artykuly\logo 2.jpg"/>
          <p:cNvPicPr>
            <a:picLocks noChangeAspect="1" noChangeArrowheads="1"/>
          </p:cNvPicPr>
          <p:nvPr/>
        </p:nvPicPr>
        <p:blipFill>
          <a:blip r:embed="rId3" cstate="print"/>
          <a:srcRect/>
          <a:stretch>
            <a:fillRect/>
          </a:stretch>
        </p:blipFill>
        <p:spPr bwMode="auto">
          <a:xfrm>
            <a:off x="323528" y="404664"/>
            <a:ext cx="1224135" cy="1175655"/>
          </a:xfrm>
          <a:prstGeom prst="rect">
            <a:avLst/>
          </a:prstGeom>
          <a:noFill/>
        </p:spPr>
      </p:pic>
    </p:spTree>
    <p:extLst>
      <p:ext uri="{BB962C8B-B14F-4D97-AF65-F5344CB8AC3E}">
        <p14:creationId xmlns:p14="http://schemas.microsoft.com/office/powerpoint/2010/main" val="1302079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2920" y="530352"/>
            <a:ext cx="8183880" cy="5562944"/>
          </a:xfrm>
        </p:spPr>
        <p:txBody>
          <a:bodyPr>
            <a:normAutofit lnSpcReduction="10000"/>
          </a:bodyPr>
          <a:lstStyle/>
          <a:p>
            <a:pPr algn="ctr">
              <a:buNone/>
            </a:pPr>
            <a:endParaRPr lang="pl-PL" b="1" i="1" dirty="0"/>
          </a:p>
          <a:p>
            <a:pPr algn="ctr">
              <a:buNone/>
            </a:pPr>
            <a:r>
              <a:rPr lang="pl-PL" b="1" i="1" dirty="0"/>
              <a:t>Remont studni </a:t>
            </a:r>
          </a:p>
          <a:p>
            <a:pPr algn="ctr">
              <a:buNone/>
            </a:pPr>
            <a:r>
              <a:rPr lang="pl-PL" b="1" i="1" dirty="0"/>
              <a:t>głębinowej na stacji uzdatniania wody </a:t>
            </a:r>
          </a:p>
          <a:p>
            <a:pPr algn="ctr">
              <a:buNone/>
            </a:pPr>
            <a:r>
              <a:rPr lang="pl-PL" b="1" i="1" dirty="0"/>
              <a:t>w miejscowości Smogulecka Wieś </a:t>
            </a:r>
          </a:p>
          <a:p>
            <a:pPr algn="ctr">
              <a:buNone/>
            </a:pPr>
            <a:r>
              <a:rPr lang="pl-PL" b="1" i="1" dirty="0"/>
              <a:t>2013</a:t>
            </a:r>
          </a:p>
          <a:p>
            <a:pPr algn="ctr">
              <a:buNone/>
            </a:pPr>
            <a:endParaRPr lang="pl-PL" b="1" i="1" dirty="0"/>
          </a:p>
          <a:p>
            <a:pPr algn="ctr">
              <a:buNone/>
            </a:pPr>
            <a:endParaRPr lang="pl-PL" b="1" i="1" dirty="0"/>
          </a:p>
          <a:p>
            <a:pPr algn="ctr">
              <a:buNone/>
            </a:pPr>
            <a:endParaRPr lang="pl-PL" sz="1800" dirty="0"/>
          </a:p>
          <a:p>
            <a:pPr algn="ctr">
              <a:buNone/>
            </a:pPr>
            <a:endParaRPr lang="pl-PL" sz="1800" dirty="0"/>
          </a:p>
          <a:p>
            <a:pPr algn="ctr">
              <a:buNone/>
            </a:pPr>
            <a:endParaRPr lang="pl-PL" sz="1800" dirty="0"/>
          </a:p>
          <a:p>
            <a:pPr algn="ctr">
              <a:buNone/>
            </a:pPr>
            <a:endParaRPr lang="pl-PL" sz="1800" dirty="0"/>
          </a:p>
          <a:p>
            <a:pPr algn="ctr">
              <a:buNone/>
            </a:pPr>
            <a:endParaRPr lang="pl-PL" sz="1800" dirty="0"/>
          </a:p>
          <a:p>
            <a:pPr algn="ctr">
              <a:buNone/>
            </a:pPr>
            <a:endParaRPr lang="pl-PL" sz="1800" dirty="0"/>
          </a:p>
          <a:p>
            <a:pPr algn="ctr">
              <a:buNone/>
            </a:pPr>
            <a:r>
              <a:rPr lang="pl-PL" sz="1800" b="1" dirty="0"/>
              <a:t>                                                             Koszt inwestycji:</a:t>
            </a:r>
          </a:p>
          <a:p>
            <a:pPr algn="ctr">
              <a:buNone/>
            </a:pPr>
            <a:r>
              <a:rPr lang="pl-PL" sz="1800" b="1" dirty="0"/>
              <a:t>                                                            119 000,00 zł</a:t>
            </a:r>
          </a:p>
        </p:txBody>
      </p:sp>
      <p:pic>
        <p:nvPicPr>
          <p:cNvPr id="2050" name="Picture 2" descr="C:\Users\Michał\Desktop\prezentacj prezes\pompa.jpg"/>
          <p:cNvPicPr>
            <a:picLocks noChangeAspect="1" noChangeArrowheads="1"/>
          </p:cNvPicPr>
          <p:nvPr/>
        </p:nvPicPr>
        <p:blipFill>
          <a:blip r:embed="rId2" cstate="print"/>
          <a:srcRect/>
          <a:stretch>
            <a:fillRect/>
          </a:stretch>
        </p:blipFill>
        <p:spPr bwMode="auto">
          <a:xfrm>
            <a:off x="971600" y="2852936"/>
            <a:ext cx="3810000" cy="2857500"/>
          </a:xfrm>
          <a:prstGeom prst="rect">
            <a:avLst/>
          </a:prstGeom>
          <a:noFill/>
        </p:spPr>
      </p:pic>
      <p:pic>
        <p:nvPicPr>
          <p:cNvPr id="4" name="Picture 3" descr="C:\Users\Michał\Desktop\strona zgkim\Artykuly\logo 2.jpg"/>
          <p:cNvPicPr>
            <a:picLocks noChangeAspect="1" noChangeArrowheads="1"/>
          </p:cNvPicPr>
          <p:nvPr/>
        </p:nvPicPr>
        <p:blipFill>
          <a:blip r:embed="rId3" cstate="print"/>
          <a:srcRect/>
          <a:stretch>
            <a:fillRect/>
          </a:stretch>
        </p:blipFill>
        <p:spPr bwMode="auto">
          <a:xfrm>
            <a:off x="395537" y="332657"/>
            <a:ext cx="1152128" cy="1106500"/>
          </a:xfrm>
          <a:prstGeom prst="rect">
            <a:avLst/>
          </a:prstGeom>
          <a:noFill/>
        </p:spPr>
      </p:pic>
    </p:spTree>
    <p:extLst>
      <p:ext uri="{BB962C8B-B14F-4D97-AF65-F5344CB8AC3E}">
        <p14:creationId xmlns:p14="http://schemas.microsoft.com/office/powerpoint/2010/main" val="1750740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lgn="ctr">
              <a:buNone/>
            </a:pPr>
            <a:r>
              <a:rPr lang="pl-PL" b="1" dirty="0"/>
              <a:t>Zakup Kosy spalinowej </a:t>
            </a:r>
          </a:p>
          <a:p>
            <a:pPr algn="ctr">
              <a:buNone/>
            </a:pPr>
            <a:r>
              <a:rPr lang="pl-PL" b="1" dirty="0"/>
              <a:t>STHIL FS 410</a:t>
            </a:r>
          </a:p>
        </p:txBody>
      </p:sp>
      <p:pic>
        <p:nvPicPr>
          <p:cNvPr id="6146" name="Picture 2" descr="D:\Zgkim\zgromadzenie wspólników 2018\fs4101.jpg"/>
          <p:cNvPicPr>
            <a:picLocks noChangeAspect="1" noChangeArrowheads="1"/>
          </p:cNvPicPr>
          <p:nvPr/>
        </p:nvPicPr>
        <p:blipFill>
          <a:blip r:embed="rId2" cstate="print"/>
          <a:srcRect/>
          <a:stretch>
            <a:fillRect/>
          </a:stretch>
        </p:blipFill>
        <p:spPr bwMode="auto">
          <a:xfrm>
            <a:off x="1403648" y="1556792"/>
            <a:ext cx="2429957" cy="4553745"/>
          </a:xfrm>
          <a:prstGeom prst="rect">
            <a:avLst/>
          </a:prstGeom>
          <a:noFill/>
        </p:spPr>
      </p:pic>
      <p:pic>
        <p:nvPicPr>
          <p:cNvPr id="5" name="Picture 3" descr="C:\Users\Michał\Desktop\strona zgkim\Artykuly\logo 2.jpg"/>
          <p:cNvPicPr>
            <a:picLocks noChangeAspect="1" noChangeArrowheads="1"/>
          </p:cNvPicPr>
          <p:nvPr/>
        </p:nvPicPr>
        <p:blipFill>
          <a:blip r:embed="rId3" cstate="print"/>
          <a:srcRect/>
          <a:stretch>
            <a:fillRect/>
          </a:stretch>
        </p:blipFill>
        <p:spPr bwMode="auto">
          <a:xfrm>
            <a:off x="323528" y="404664"/>
            <a:ext cx="1224135" cy="1175655"/>
          </a:xfrm>
          <a:prstGeom prst="rect">
            <a:avLst/>
          </a:prstGeom>
          <a:noFill/>
        </p:spPr>
      </p:pic>
      <p:sp>
        <p:nvSpPr>
          <p:cNvPr id="6" name="pole tekstowe 5"/>
          <p:cNvSpPr txBox="1"/>
          <p:nvPr/>
        </p:nvSpPr>
        <p:spPr>
          <a:xfrm>
            <a:off x="5076056" y="3789040"/>
            <a:ext cx="2592288" cy="646331"/>
          </a:xfrm>
          <a:prstGeom prst="rect">
            <a:avLst/>
          </a:prstGeom>
          <a:noFill/>
        </p:spPr>
        <p:txBody>
          <a:bodyPr wrap="square" rtlCol="0">
            <a:spAutoFit/>
          </a:bodyPr>
          <a:lstStyle/>
          <a:p>
            <a:pPr algn="ctr"/>
            <a:r>
              <a:rPr lang="pl-PL" b="1" dirty="0"/>
              <a:t>Koszt inwestycji:</a:t>
            </a:r>
          </a:p>
          <a:p>
            <a:pPr algn="ctr"/>
            <a:r>
              <a:rPr lang="pl-PL" b="1" dirty="0"/>
              <a:t>2 850,00zł</a:t>
            </a:r>
          </a:p>
        </p:txBody>
      </p:sp>
    </p:spTree>
    <p:extLst>
      <p:ext uri="{BB962C8B-B14F-4D97-AF65-F5344CB8AC3E}">
        <p14:creationId xmlns:p14="http://schemas.microsoft.com/office/powerpoint/2010/main" val="34013323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lgn="ctr">
              <a:buNone/>
            </a:pPr>
            <a:r>
              <a:rPr lang="pl-PL" b="1" dirty="0"/>
              <a:t>Zakup Kosiarki Spalinowej </a:t>
            </a:r>
          </a:p>
          <a:p>
            <a:pPr algn="ctr">
              <a:buNone/>
            </a:pPr>
            <a:r>
              <a:rPr lang="pl-PL" b="1" dirty="0"/>
              <a:t>MB 253</a:t>
            </a:r>
          </a:p>
        </p:txBody>
      </p:sp>
      <p:pic>
        <p:nvPicPr>
          <p:cNvPr id="4" name="Picture 3" descr="C:\Users\Michał\Desktop\strona zgkim\Artykuly\logo 2.jpg"/>
          <p:cNvPicPr>
            <a:picLocks noChangeAspect="1" noChangeArrowheads="1"/>
          </p:cNvPicPr>
          <p:nvPr/>
        </p:nvPicPr>
        <p:blipFill>
          <a:blip r:embed="rId2" cstate="print"/>
          <a:srcRect/>
          <a:stretch>
            <a:fillRect/>
          </a:stretch>
        </p:blipFill>
        <p:spPr bwMode="auto">
          <a:xfrm>
            <a:off x="323528" y="404664"/>
            <a:ext cx="1224135" cy="1175655"/>
          </a:xfrm>
          <a:prstGeom prst="rect">
            <a:avLst/>
          </a:prstGeom>
          <a:noFill/>
        </p:spPr>
      </p:pic>
      <p:pic>
        <p:nvPicPr>
          <p:cNvPr id="7170" name="Picture 2" descr="D:\Zgkim\zgromadzenie wspólników 2018\kosiarka_viking_mb253t01.jpg"/>
          <p:cNvPicPr>
            <a:picLocks noChangeAspect="1" noChangeArrowheads="1"/>
          </p:cNvPicPr>
          <p:nvPr/>
        </p:nvPicPr>
        <p:blipFill>
          <a:blip r:embed="rId3" cstate="print"/>
          <a:srcRect/>
          <a:stretch>
            <a:fillRect/>
          </a:stretch>
        </p:blipFill>
        <p:spPr bwMode="auto">
          <a:xfrm>
            <a:off x="683568" y="1628800"/>
            <a:ext cx="3699669" cy="4621981"/>
          </a:xfrm>
          <a:prstGeom prst="rect">
            <a:avLst/>
          </a:prstGeom>
          <a:noFill/>
        </p:spPr>
      </p:pic>
      <p:sp>
        <p:nvSpPr>
          <p:cNvPr id="6" name="pole tekstowe 5"/>
          <p:cNvSpPr txBox="1"/>
          <p:nvPr/>
        </p:nvSpPr>
        <p:spPr>
          <a:xfrm>
            <a:off x="5652120" y="4077072"/>
            <a:ext cx="2736304" cy="646331"/>
          </a:xfrm>
          <a:prstGeom prst="rect">
            <a:avLst/>
          </a:prstGeom>
          <a:noFill/>
        </p:spPr>
        <p:txBody>
          <a:bodyPr wrap="square" rtlCol="0">
            <a:spAutoFit/>
          </a:bodyPr>
          <a:lstStyle/>
          <a:p>
            <a:pPr algn="ctr"/>
            <a:r>
              <a:rPr lang="pl-PL" b="1" dirty="0"/>
              <a:t>Koszt inwestycji:</a:t>
            </a:r>
          </a:p>
          <a:p>
            <a:pPr algn="ctr"/>
            <a:r>
              <a:rPr lang="pl-PL" b="1" dirty="0"/>
              <a:t>1 333,00zł</a:t>
            </a:r>
          </a:p>
        </p:txBody>
      </p:sp>
    </p:spTree>
    <p:extLst>
      <p:ext uri="{BB962C8B-B14F-4D97-AF65-F5344CB8AC3E}">
        <p14:creationId xmlns:p14="http://schemas.microsoft.com/office/powerpoint/2010/main" val="29753170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lgn="ctr">
              <a:buNone/>
            </a:pPr>
            <a:r>
              <a:rPr lang="pl-PL" b="1" dirty="0"/>
              <a:t>Zakup windy do ceremonii pogrzebowej </a:t>
            </a:r>
          </a:p>
        </p:txBody>
      </p:sp>
      <p:pic>
        <p:nvPicPr>
          <p:cNvPr id="9218" name="Picture 2" descr="D:\Zgkim\zgromadzenie wspólników 2018\winda_pogrzebowa.jpg"/>
          <p:cNvPicPr>
            <a:picLocks noChangeAspect="1" noChangeArrowheads="1"/>
          </p:cNvPicPr>
          <p:nvPr/>
        </p:nvPicPr>
        <p:blipFill>
          <a:blip r:embed="rId2" cstate="print"/>
          <a:srcRect/>
          <a:stretch>
            <a:fillRect/>
          </a:stretch>
        </p:blipFill>
        <p:spPr bwMode="auto">
          <a:xfrm>
            <a:off x="539552" y="2492896"/>
            <a:ext cx="4775423" cy="3175656"/>
          </a:xfrm>
          <a:prstGeom prst="rect">
            <a:avLst/>
          </a:prstGeom>
          <a:noFill/>
        </p:spPr>
      </p:pic>
      <p:pic>
        <p:nvPicPr>
          <p:cNvPr id="5" name="Picture 3" descr="C:\Users\Michał\Desktop\strona zgkim\Artykuly\logo 2.jpg"/>
          <p:cNvPicPr>
            <a:picLocks noChangeAspect="1" noChangeArrowheads="1"/>
          </p:cNvPicPr>
          <p:nvPr/>
        </p:nvPicPr>
        <p:blipFill>
          <a:blip r:embed="rId3" cstate="print"/>
          <a:srcRect/>
          <a:stretch>
            <a:fillRect/>
          </a:stretch>
        </p:blipFill>
        <p:spPr bwMode="auto">
          <a:xfrm>
            <a:off x="323528" y="404664"/>
            <a:ext cx="1224135" cy="1175655"/>
          </a:xfrm>
          <a:prstGeom prst="rect">
            <a:avLst/>
          </a:prstGeom>
          <a:noFill/>
        </p:spPr>
      </p:pic>
      <p:sp>
        <p:nvSpPr>
          <p:cNvPr id="6" name="pole tekstowe 5"/>
          <p:cNvSpPr txBox="1"/>
          <p:nvPr/>
        </p:nvSpPr>
        <p:spPr>
          <a:xfrm>
            <a:off x="5652120" y="4005064"/>
            <a:ext cx="2592288" cy="646331"/>
          </a:xfrm>
          <a:prstGeom prst="rect">
            <a:avLst/>
          </a:prstGeom>
          <a:noFill/>
        </p:spPr>
        <p:txBody>
          <a:bodyPr wrap="square" rtlCol="0">
            <a:spAutoFit/>
          </a:bodyPr>
          <a:lstStyle/>
          <a:p>
            <a:pPr algn="ctr"/>
            <a:r>
              <a:rPr lang="pl-PL" b="1" dirty="0"/>
              <a:t>Koszt inwestycji:</a:t>
            </a:r>
          </a:p>
          <a:p>
            <a:pPr algn="ctr"/>
            <a:r>
              <a:rPr lang="pl-PL" b="1" dirty="0"/>
              <a:t>7 000,00zł</a:t>
            </a:r>
          </a:p>
        </p:txBody>
      </p:sp>
    </p:spTree>
    <p:extLst>
      <p:ext uri="{BB962C8B-B14F-4D97-AF65-F5344CB8AC3E}">
        <p14:creationId xmlns:p14="http://schemas.microsoft.com/office/powerpoint/2010/main" val="316478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lgn="ctr">
              <a:buNone/>
            </a:pPr>
            <a:r>
              <a:rPr lang="pl-PL" b="1" dirty="0"/>
              <a:t>  Zakup zestawu komputerowego</a:t>
            </a:r>
          </a:p>
          <a:p>
            <a:pPr algn="ctr">
              <a:buNone/>
            </a:pPr>
            <a:r>
              <a:rPr lang="pl-PL" b="1" dirty="0"/>
              <a:t> HP ELITE 8200</a:t>
            </a:r>
          </a:p>
        </p:txBody>
      </p:sp>
      <p:pic>
        <p:nvPicPr>
          <p:cNvPr id="5122" name="Picture 2" descr="D:\Zgkim\zgromadzenie wspólników 2018\hp-compaq-8200-elite-usdt-edycja-starter.png"/>
          <p:cNvPicPr>
            <a:picLocks noChangeAspect="1" noChangeArrowheads="1"/>
          </p:cNvPicPr>
          <p:nvPr/>
        </p:nvPicPr>
        <p:blipFill>
          <a:blip r:embed="rId2" cstate="print"/>
          <a:srcRect/>
          <a:stretch>
            <a:fillRect/>
          </a:stretch>
        </p:blipFill>
        <p:spPr bwMode="auto">
          <a:xfrm>
            <a:off x="611560" y="2204864"/>
            <a:ext cx="3735164" cy="3728626"/>
          </a:xfrm>
          <a:prstGeom prst="rect">
            <a:avLst/>
          </a:prstGeom>
          <a:noFill/>
        </p:spPr>
      </p:pic>
      <p:pic>
        <p:nvPicPr>
          <p:cNvPr id="5" name="Picture 3" descr="C:\Users\Michał\Desktop\strona zgkim\Artykuly\logo 2.jpg"/>
          <p:cNvPicPr>
            <a:picLocks noChangeAspect="1" noChangeArrowheads="1"/>
          </p:cNvPicPr>
          <p:nvPr/>
        </p:nvPicPr>
        <p:blipFill>
          <a:blip r:embed="rId3" cstate="print"/>
          <a:srcRect/>
          <a:stretch>
            <a:fillRect/>
          </a:stretch>
        </p:blipFill>
        <p:spPr bwMode="auto">
          <a:xfrm>
            <a:off x="251520" y="332656"/>
            <a:ext cx="1224135" cy="1175655"/>
          </a:xfrm>
          <a:prstGeom prst="rect">
            <a:avLst/>
          </a:prstGeom>
          <a:noFill/>
        </p:spPr>
      </p:pic>
      <p:sp>
        <p:nvSpPr>
          <p:cNvPr id="6" name="pole tekstowe 5"/>
          <p:cNvSpPr txBox="1"/>
          <p:nvPr/>
        </p:nvSpPr>
        <p:spPr>
          <a:xfrm>
            <a:off x="5364088" y="3825914"/>
            <a:ext cx="3024336" cy="646331"/>
          </a:xfrm>
          <a:prstGeom prst="rect">
            <a:avLst/>
          </a:prstGeom>
          <a:noFill/>
        </p:spPr>
        <p:txBody>
          <a:bodyPr wrap="square" rtlCol="0">
            <a:spAutoFit/>
          </a:bodyPr>
          <a:lstStyle/>
          <a:p>
            <a:pPr algn="ctr"/>
            <a:r>
              <a:rPr lang="pl-PL" b="1" dirty="0"/>
              <a:t>Koszt inwestycji :</a:t>
            </a:r>
          </a:p>
          <a:p>
            <a:pPr algn="ctr"/>
            <a:r>
              <a:rPr lang="pl-PL" b="1" dirty="0"/>
              <a:t>2 396,99zł</a:t>
            </a:r>
          </a:p>
        </p:txBody>
      </p:sp>
    </p:spTree>
    <p:extLst>
      <p:ext uri="{BB962C8B-B14F-4D97-AF65-F5344CB8AC3E}">
        <p14:creationId xmlns:p14="http://schemas.microsoft.com/office/powerpoint/2010/main" val="3417090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lgn="ctr">
              <a:buNone/>
            </a:pPr>
            <a:r>
              <a:rPr lang="pl-PL" b="1" dirty="0"/>
              <a:t>  Zakup komputera przenośnego</a:t>
            </a:r>
          </a:p>
          <a:p>
            <a:pPr algn="ctr">
              <a:buNone/>
            </a:pPr>
            <a:r>
              <a:rPr lang="pl-PL" b="1" dirty="0"/>
              <a:t> DELL VOSTRO</a:t>
            </a:r>
          </a:p>
        </p:txBody>
      </p:sp>
      <p:pic>
        <p:nvPicPr>
          <p:cNvPr id="11266" name="Picture 2" descr="D:\Zgkim\zgromadzenie wspólników 2018\laptop.jpg"/>
          <p:cNvPicPr>
            <a:picLocks noChangeAspect="1" noChangeArrowheads="1"/>
          </p:cNvPicPr>
          <p:nvPr/>
        </p:nvPicPr>
        <p:blipFill>
          <a:blip r:embed="rId2" cstate="print"/>
          <a:srcRect/>
          <a:stretch>
            <a:fillRect/>
          </a:stretch>
        </p:blipFill>
        <p:spPr bwMode="auto">
          <a:xfrm>
            <a:off x="539552" y="2204864"/>
            <a:ext cx="5347952" cy="3456384"/>
          </a:xfrm>
          <a:prstGeom prst="rect">
            <a:avLst/>
          </a:prstGeom>
          <a:noFill/>
        </p:spPr>
      </p:pic>
      <p:pic>
        <p:nvPicPr>
          <p:cNvPr id="5" name="Picture 3" descr="C:\Users\Michał\Desktop\strona zgkim\Artykuly\logo 2.jpg"/>
          <p:cNvPicPr>
            <a:picLocks noChangeAspect="1" noChangeArrowheads="1"/>
          </p:cNvPicPr>
          <p:nvPr/>
        </p:nvPicPr>
        <p:blipFill>
          <a:blip r:embed="rId3" cstate="print"/>
          <a:srcRect/>
          <a:stretch>
            <a:fillRect/>
          </a:stretch>
        </p:blipFill>
        <p:spPr bwMode="auto">
          <a:xfrm>
            <a:off x="323528" y="404664"/>
            <a:ext cx="1224135" cy="1175655"/>
          </a:xfrm>
          <a:prstGeom prst="rect">
            <a:avLst/>
          </a:prstGeom>
          <a:noFill/>
        </p:spPr>
      </p:pic>
      <p:sp>
        <p:nvSpPr>
          <p:cNvPr id="6" name="pole tekstowe 5"/>
          <p:cNvSpPr txBox="1"/>
          <p:nvPr/>
        </p:nvSpPr>
        <p:spPr>
          <a:xfrm>
            <a:off x="6228184" y="4725144"/>
            <a:ext cx="2448272" cy="646331"/>
          </a:xfrm>
          <a:prstGeom prst="rect">
            <a:avLst/>
          </a:prstGeom>
          <a:noFill/>
        </p:spPr>
        <p:txBody>
          <a:bodyPr wrap="square" rtlCol="0">
            <a:spAutoFit/>
          </a:bodyPr>
          <a:lstStyle/>
          <a:p>
            <a:pPr algn="ctr"/>
            <a:r>
              <a:rPr lang="pl-PL" b="1" dirty="0"/>
              <a:t>Koszt inwestycji:</a:t>
            </a:r>
          </a:p>
          <a:p>
            <a:pPr algn="ctr"/>
            <a:r>
              <a:rPr lang="pl-PL" b="1" dirty="0"/>
              <a:t>3 947,99zł</a:t>
            </a:r>
          </a:p>
        </p:txBody>
      </p:sp>
    </p:spTree>
    <p:extLst>
      <p:ext uri="{BB962C8B-B14F-4D97-AF65-F5344CB8AC3E}">
        <p14:creationId xmlns:p14="http://schemas.microsoft.com/office/powerpoint/2010/main" val="33251360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502920" y="404664"/>
            <a:ext cx="8183880" cy="5630376"/>
          </a:xfrm>
          <a:prstGeom prst="rect">
            <a:avLst/>
          </a:prstGeom>
        </p:spPr>
        <p:txBody>
          <a:bodyPr vert="horz" anchor="b">
            <a:normAutofit/>
          </a:bodyPr>
          <a:lstStyle/>
          <a:p>
            <a:pPr algn="ctr">
              <a:spcBef>
                <a:spcPct val="0"/>
              </a:spcBef>
              <a:defRPr/>
            </a:pPr>
            <a:r>
              <a:rPr kumimoji="0" lang="pl-PL" sz="3600" b="1" i="0" u="none" strike="noStrike" kern="1200" cap="none" spc="0" normalizeH="0" baseline="0" noProof="0" dirty="0">
                <a:ln>
                  <a:noFill/>
                </a:ln>
                <a:effectLst>
                  <a:outerShdw blurRad="53975" dist="22860" dir="5400000" algn="tl" rotWithShape="0">
                    <a:srgbClr val="000000">
                      <a:alpha val="55000"/>
                    </a:srgbClr>
                  </a:outerShdw>
                </a:effectLst>
                <a:uLnTx/>
                <a:uFillTx/>
                <a:latin typeface="+mj-lt"/>
                <a:ea typeface="+mj-ea"/>
                <a:cs typeface="+mj-cs"/>
              </a:rPr>
              <a:t>Wyposażenie w sprzęt</a:t>
            </a:r>
            <a:br>
              <a:rPr kumimoji="0" lang="pl-PL" sz="3600" b="1" i="0" u="none" strike="noStrike" kern="1200" cap="none" spc="0" normalizeH="0" baseline="0" noProof="0" dirty="0">
                <a:ln>
                  <a:noFill/>
                </a:ln>
                <a:effectLst>
                  <a:outerShdw blurRad="53975" dist="22860" dir="5400000" algn="tl" rotWithShape="0">
                    <a:srgbClr val="000000">
                      <a:alpha val="55000"/>
                    </a:srgbClr>
                  </a:outerShdw>
                </a:effectLst>
                <a:uLnTx/>
                <a:uFillTx/>
                <a:latin typeface="+mj-lt"/>
                <a:ea typeface="+mj-ea"/>
                <a:cs typeface="+mj-cs"/>
              </a:rPr>
            </a:br>
            <a:r>
              <a:rPr kumimoji="0" lang="pl-PL" sz="3600" b="1" i="0" u="none" strike="noStrike" kern="1200" cap="none" spc="0" normalizeH="0" baseline="0" noProof="0" dirty="0">
                <a:ln>
                  <a:noFill/>
                </a:ln>
                <a:effectLst>
                  <a:outerShdw blurRad="53975" dist="22860" dir="5400000" algn="tl" rotWithShape="0">
                    <a:srgbClr val="000000">
                      <a:alpha val="55000"/>
                    </a:srgbClr>
                  </a:outerShdw>
                </a:effectLst>
                <a:uLnTx/>
                <a:uFillTx/>
                <a:latin typeface="+mj-lt"/>
                <a:ea typeface="+mj-ea"/>
                <a:cs typeface="+mj-cs"/>
              </a:rPr>
              <a:t>w 2018r</a:t>
            </a:r>
            <a:br>
              <a:rPr kumimoji="0" lang="pl-PL" sz="3600" b="1" i="0" u="none" strike="noStrike" kern="1200" cap="none" spc="0" normalizeH="0" baseline="0" noProof="0" dirty="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rPr>
            </a:br>
            <a:br>
              <a:rPr kumimoji="0" lang="pl-PL" sz="3600" b="1" i="0" u="none" strike="noStrike" kern="1200" cap="none" spc="0" normalizeH="0" baseline="0" noProof="0" dirty="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rPr>
            </a:br>
            <a:r>
              <a:rPr kumimoji="0" lang="pl-PL" sz="2400" b="1" i="1" u="none" strike="noStrike" kern="1200" cap="none" spc="0" normalizeH="0" baseline="0" noProof="0" dirty="0">
                <a:ln>
                  <a:noFill/>
                </a:ln>
                <a:solidFill>
                  <a:schemeClr val="tx1"/>
                </a:solidFill>
                <a:effectLst/>
                <a:uLnTx/>
                <a:uFillTx/>
                <a:latin typeface="+mj-lt"/>
                <a:ea typeface="+mj-ea"/>
                <a:cs typeface="+mj-cs"/>
              </a:rPr>
              <a:t>Zakup sprzętów:</a:t>
            </a:r>
            <a:r>
              <a:rPr lang="pl-PL" sz="2400" b="1" i="1" dirty="0"/>
              <a:t> Samochód Ford </a:t>
            </a:r>
            <a:r>
              <a:rPr lang="pl-PL" sz="2400" b="1" i="1" dirty="0" err="1"/>
              <a:t>Tourneo</a:t>
            </a:r>
            <a:r>
              <a:rPr lang="pl-PL" sz="2400" b="1" i="1" dirty="0"/>
              <a:t> </a:t>
            </a:r>
            <a:r>
              <a:rPr lang="pl-PL" sz="2400" b="1" i="1" dirty="0" err="1"/>
              <a:t>Costume</a:t>
            </a:r>
            <a:r>
              <a:rPr lang="pl-PL" sz="2400" b="1" i="1" dirty="0"/>
              <a:t> 300,</a:t>
            </a:r>
            <a:r>
              <a:rPr kumimoji="0" lang="pl-PL" sz="2400" b="1" i="1" u="none" strike="noStrike" kern="1200" cap="none" spc="0" normalizeH="0" baseline="0" noProof="0" dirty="0">
                <a:ln>
                  <a:noFill/>
                </a:ln>
                <a:solidFill>
                  <a:schemeClr val="tx1"/>
                </a:solidFill>
                <a:effectLst/>
                <a:uLnTx/>
                <a:uFillTx/>
                <a:latin typeface="+mj-lt"/>
                <a:ea typeface="+mj-ea"/>
                <a:cs typeface="+mj-cs"/>
              </a:rPr>
              <a:t> </a:t>
            </a:r>
            <a:r>
              <a:rPr lang="pl-PL" sz="2400" b="1" i="1" dirty="0">
                <a:latin typeface="+mj-lt"/>
                <a:ea typeface="+mj-ea"/>
                <a:cs typeface="+mj-cs"/>
              </a:rPr>
              <a:t>K</a:t>
            </a:r>
            <a:r>
              <a:rPr kumimoji="0" lang="pl-PL" sz="2400" b="1" i="1" u="none" strike="noStrike" kern="1200" cap="none" spc="0" normalizeH="0" noProof="0" dirty="0">
                <a:ln>
                  <a:noFill/>
                </a:ln>
                <a:solidFill>
                  <a:schemeClr val="tx1"/>
                </a:solidFill>
                <a:effectLst/>
                <a:uLnTx/>
                <a:uFillTx/>
                <a:latin typeface="+mj-lt"/>
                <a:ea typeface="+mj-ea"/>
                <a:cs typeface="+mj-cs"/>
              </a:rPr>
              <a:t>osa spalinowa </a:t>
            </a:r>
            <a:r>
              <a:rPr kumimoji="0" lang="pl-PL" sz="2400" b="1" i="1" u="none" strike="noStrike" kern="1200" cap="none" spc="0" normalizeH="0" noProof="0" dirty="0" err="1">
                <a:ln>
                  <a:noFill/>
                </a:ln>
                <a:solidFill>
                  <a:schemeClr val="tx1"/>
                </a:solidFill>
                <a:effectLst/>
                <a:uLnTx/>
                <a:uFillTx/>
                <a:latin typeface="+mj-lt"/>
                <a:ea typeface="+mj-ea"/>
                <a:cs typeface="+mj-cs"/>
              </a:rPr>
              <a:t>Sthil</a:t>
            </a:r>
            <a:r>
              <a:rPr kumimoji="0" lang="pl-PL" sz="2400" b="1" i="1" u="none" strike="noStrike" kern="1200" cap="none" spc="0" normalizeH="0" noProof="0" dirty="0">
                <a:ln>
                  <a:noFill/>
                </a:ln>
                <a:solidFill>
                  <a:schemeClr val="tx1"/>
                </a:solidFill>
                <a:effectLst/>
                <a:uLnTx/>
                <a:uFillTx/>
                <a:latin typeface="+mj-lt"/>
                <a:ea typeface="+mj-ea"/>
                <a:cs typeface="+mj-cs"/>
              </a:rPr>
              <a:t> FS 410,</a:t>
            </a:r>
            <a:r>
              <a:rPr lang="pl-PL" sz="2400" b="1" i="1" dirty="0"/>
              <a:t> Przecinarka spalinowa</a:t>
            </a:r>
            <a:br>
              <a:rPr kumimoji="0" lang="pl-PL" sz="2400" b="1" i="1" u="none" strike="noStrike" kern="1200" cap="none" spc="0" normalizeH="0" baseline="0" noProof="0" dirty="0">
                <a:ln>
                  <a:noFill/>
                </a:ln>
                <a:solidFill>
                  <a:schemeClr val="tx1"/>
                </a:solidFill>
                <a:effectLst/>
                <a:uLnTx/>
                <a:uFillTx/>
                <a:latin typeface="+mj-lt"/>
                <a:ea typeface="+mj-ea"/>
                <a:cs typeface="+mj-cs"/>
              </a:rPr>
            </a:br>
            <a:r>
              <a:rPr kumimoji="0" lang="pl-PL" sz="2400" b="1" i="1" u="none" strike="noStrike" kern="1200" cap="none" spc="0" normalizeH="0" baseline="0" noProof="0" dirty="0">
                <a:ln>
                  <a:noFill/>
                </a:ln>
                <a:solidFill>
                  <a:schemeClr val="tx1"/>
                </a:solidFill>
                <a:effectLst/>
                <a:uLnTx/>
                <a:uFillTx/>
                <a:latin typeface="+mj-lt"/>
                <a:ea typeface="+mj-ea"/>
                <a:cs typeface="+mj-cs"/>
              </a:rPr>
              <a:t>				</a:t>
            </a:r>
            <a:r>
              <a:rPr lang="pl-PL" sz="2400" b="1" dirty="0"/>
              <a:t>Koszt inwestycji:</a:t>
            </a:r>
            <a:br>
              <a:rPr lang="pl-PL" sz="2400" b="1" dirty="0"/>
            </a:br>
            <a:r>
              <a:rPr lang="pl-PL" sz="2400" b="1" dirty="0"/>
              <a:t>                                         77 024,00 zł</a:t>
            </a:r>
            <a:endParaRPr lang="pl-PL" sz="2400" b="1" dirty="0">
              <a:effectLst>
                <a:outerShdw blurRad="53975" dist="22860" dir="5400000" algn="tl" rotWithShape="0">
                  <a:srgbClr val="000000">
                    <a:alpha val="55000"/>
                  </a:srgbClr>
                </a:outerShdw>
              </a:effectLst>
            </a:endParaRPr>
          </a:p>
          <a:p>
            <a:pPr lvl="0" algn="ctr">
              <a:spcBef>
                <a:spcPct val="0"/>
              </a:spcBef>
              <a:defRPr/>
            </a:pPr>
            <a:br>
              <a:rPr kumimoji="0" lang="pl-PL" sz="2400" b="1" i="1" u="none" strike="noStrike" kern="1200" cap="none" spc="0" normalizeH="0" baseline="0" noProof="0" dirty="0">
                <a:ln>
                  <a:noFill/>
                </a:ln>
                <a:solidFill>
                  <a:schemeClr val="tx1"/>
                </a:solidFill>
                <a:effectLst/>
                <a:uLnTx/>
                <a:uFillTx/>
                <a:latin typeface="+mj-lt"/>
                <a:ea typeface="+mj-ea"/>
                <a:cs typeface="+mj-cs"/>
              </a:rPr>
            </a:br>
            <a:br>
              <a:rPr kumimoji="0" lang="pl-PL" sz="2400" b="1" i="1" u="none" strike="noStrike" kern="1200" cap="none" spc="0" normalizeH="0" baseline="0" noProof="0" dirty="0">
                <a:ln>
                  <a:noFill/>
                </a:ln>
                <a:solidFill>
                  <a:schemeClr val="tx1"/>
                </a:solidFill>
                <a:effectLst/>
                <a:uLnTx/>
                <a:uFillTx/>
                <a:latin typeface="+mj-lt"/>
                <a:ea typeface="+mj-ea"/>
                <a:cs typeface="+mj-cs"/>
              </a:rPr>
            </a:br>
            <a:r>
              <a:rPr kumimoji="0" lang="pl-PL" sz="2400" b="0" i="1" u="none" strike="noStrike" kern="1200" cap="none" spc="0" normalizeH="0" baseline="0" noProof="0" dirty="0">
                <a:ln>
                  <a:noFill/>
                </a:ln>
                <a:solidFill>
                  <a:schemeClr val="tx1"/>
                </a:solidFill>
                <a:effectLst/>
                <a:uLnTx/>
                <a:uFillTx/>
                <a:latin typeface="+mj-lt"/>
                <a:ea typeface="+mj-ea"/>
                <a:cs typeface="+mj-cs"/>
              </a:rPr>
              <a:t>                                  </a:t>
            </a:r>
            <a:endParaRPr kumimoji="0" lang="pl-PL" sz="1800" b="1" i="0" u="none" strike="noStrike" kern="1200" cap="none" spc="0" normalizeH="0" baseline="0" noProof="0" dirty="0">
              <a:ln>
                <a:noFill/>
              </a:ln>
              <a:solidFill>
                <a:schemeClr val="tx1"/>
              </a:solidFill>
              <a:effectLst>
                <a:outerShdw blurRad="53975" dist="22860" dir="5400000" algn="tl" rotWithShape="0">
                  <a:srgbClr val="000000">
                    <a:alpha val="55000"/>
                  </a:srgbClr>
                </a:outerShdw>
              </a:effectLst>
              <a:uLnTx/>
              <a:uFillTx/>
              <a:latin typeface="+mj-lt"/>
              <a:ea typeface="+mj-ea"/>
              <a:cs typeface="+mj-cs"/>
            </a:endParaRPr>
          </a:p>
        </p:txBody>
      </p:sp>
      <p:pic>
        <p:nvPicPr>
          <p:cNvPr id="5"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spTree>
    <p:extLst>
      <p:ext uri="{BB962C8B-B14F-4D97-AF65-F5344CB8AC3E}">
        <p14:creationId xmlns:p14="http://schemas.microsoft.com/office/powerpoint/2010/main" val="37002286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marL="0" indent="0" algn="ctr">
              <a:buNone/>
            </a:pPr>
            <a:r>
              <a:rPr lang="pl-PL" b="1" dirty="0"/>
              <a:t>FORD TOURNEO </a:t>
            </a:r>
          </a:p>
          <a:p>
            <a:pPr marL="0" indent="0" algn="ctr">
              <a:buNone/>
            </a:pPr>
            <a:r>
              <a:rPr lang="pl-PL" b="1" dirty="0"/>
              <a:t>COSTUME 300</a:t>
            </a:r>
          </a:p>
          <a:p>
            <a:pPr marL="0" indent="0">
              <a:buNone/>
            </a:pPr>
            <a:endParaRPr lang="pl-PL" dirty="0"/>
          </a:p>
        </p:txBody>
      </p:sp>
      <p:pic>
        <p:nvPicPr>
          <p:cNvPr id="4"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pic>
        <p:nvPicPr>
          <p:cNvPr id="2050" name="Picture 2" descr="C:\Users\Samsung\Desktop\PREZENTACJA 2018\FO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928" y="2112543"/>
            <a:ext cx="5661375" cy="3528392"/>
          </a:xfrm>
          <a:prstGeom prst="rect">
            <a:avLst/>
          </a:prstGeom>
          <a:noFill/>
          <a:extLst>
            <a:ext uri="{909E8E84-426E-40DD-AFC4-6F175D3DCCD1}">
              <a14:hiddenFill xmlns:a14="http://schemas.microsoft.com/office/drawing/2010/main">
                <a:solidFill>
                  <a:srgbClr val="FFFFFF"/>
                </a:solidFill>
              </a14:hiddenFill>
            </a:ext>
          </a:extLst>
        </p:spPr>
      </p:pic>
      <p:sp>
        <p:nvSpPr>
          <p:cNvPr id="6" name="pole tekstowe 5"/>
          <p:cNvSpPr txBox="1"/>
          <p:nvPr/>
        </p:nvSpPr>
        <p:spPr>
          <a:xfrm>
            <a:off x="6180303" y="3527757"/>
            <a:ext cx="2707379" cy="1754326"/>
          </a:xfrm>
          <a:prstGeom prst="rect">
            <a:avLst/>
          </a:prstGeom>
          <a:noFill/>
        </p:spPr>
        <p:txBody>
          <a:bodyPr wrap="square" rtlCol="0">
            <a:spAutoFit/>
          </a:bodyPr>
          <a:lstStyle/>
          <a:p>
            <a:pPr algn="ctr"/>
            <a:r>
              <a:rPr lang="pl-PL" b="1" dirty="0"/>
              <a:t>Podniesienie kapitału:</a:t>
            </a:r>
            <a:endParaRPr lang="pl-PL" sz="1000" b="1" dirty="0"/>
          </a:p>
          <a:p>
            <a:pPr algn="ctr"/>
            <a:r>
              <a:rPr lang="pl-PL" b="1" dirty="0"/>
              <a:t>70 200,00 zł</a:t>
            </a:r>
          </a:p>
          <a:p>
            <a:pPr algn="ctr"/>
            <a:endParaRPr lang="pl-PL" dirty="0"/>
          </a:p>
          <a:p>
            <a:pPr algn="ctr"/>
            <a:r>
              <a:rPr lang="pl-PL" b="1" dirty="0"/>
              <a:t>Zapłaciliśmy Vat:</a:t>
            </a:r>
            <a:endParaRPr lang="pl-PL" sz="1000" b="1" dirty="0"/>
          </a:p>
          <a:p>
            <a:pPr algn="ctr"/>
            <a:r>
              <a:rPr lang="pl-PL" b="1" dirty="0"/>
              <a:t>16 146,00 zł</a:t>
            </a:r>
          </a:p>
        </p:txBody>
      </p:sp>
    </p:spTree>
    <p:extLst>
      <p:ext uri="{BB962C8B-B14F-4D97-AF65-F5344CB8AC3E}">
        <p14:creationId xmlns:p14="http://schemas.microsoft.com/office/powerpoint/2010/main" val="35853347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marL="0" indent="0" algn="ctr">
              <a:buNone/>
            </a:pPr>
            <a:r>
              <a:rPr lang="pl-PL" b="1" dirty="0"/>
              <a:t>ZAKUP KOSY SPALINOWEJ</a:t>
            </a:r>
          </a:p>
          <a:p>
            <a:pPr marL="0" indent="0" algn="ctr">
              <a:buNone/>
            </a:pPr>
            <a:r>
              <a:rPr lang="pl-PL" b="1" dirty="0"/>
              <a:t> FS 410 C-EM</a:t>
            </a:r>
          </a:p>
        </p:txBody>
      </p:sp>
      <p:pic>
        <p:nvPicPr>
          <p:cNvPr id="7"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pic>
        <p:nvPicPr>
          <p:cNvPr id="8" name="Picture 2" descr="D:\Zgkim\zgromadzenie wspólników 2018\fs4101.jpg"/>
          <p:cNvPicPr>
            <a:picLocks noChangeAspect="1" noChangeArrowheads="1"/>
          </p:cNvPicPr>
          <p:nvPr/>
        </p:nvPicPr>
        <p:blipFill>
          <a:blip r:embed="rId3" cstate="print"/>
          <a:srcRect/>
          <a:stretch>
            <a:fillRect/>
          </a:stretch>
        </p:blipFill>
        <p:spPr bwMode="auto">
          <a:xfrm>
            <a:off x="1691679" y="1652327"/>
            <a:ext cx="2429957" cy="4224945"/>
          </a:xfrm>
          <a:prstGeom prst="rect">
            <a:avLst/>
          </a:prstGeom>
          <a:noFill/>
        </p:spPr>
      </p:pic>
      <p:sp>
        <p:nvSpPr>
          <p:cNvPr id="9" name="pole tekstowe 8"/>
          <p:cNvSpPr txBox="1"/>
          <p:nvPr/>
        </p:nvSpPr>
        <p:spPr>
          <a:xfrm>
            <a:off x="5508104" y="3783243"/>
            <a:ext cx="2592288" cy="646331"/>
          </a:xfrm>
          <a:prstGeom prst="rect">
            <a:avLst/>
          </a:prstGeom>
          <a:noFill/>
        </p:spPr>
        <p:txBody>
          <a:bodyPr wrap="square" rtlCol="0">
            <a:spAutoFit/>
          </a:bodyPr>
          <a:lstStyle/>
          <a:p>
            <a:pPr algn="ctr"/>
            <a:r>
              <a:rPr lang="pl-PL" b="1" dirty="0"/>
              <a:t>Koszt inwestycji:</a:t>
            </a:r>
          </a:p>
          <a:p>
            <a:pPr algn="ctr"/>
            <a:r>
              <a:rPr lang="pl-PL" b="1" dirty="0"/>
              <a:t>3 024,00zł</a:t>
            </a:r>
          </a:p>
        </p:txBody>
      </p:sp>
    </p:spTree>
    <p:extLst>
      <p:ext uri="{BB962C8B-B14F-4D97-AF65-F5344CB8AC3E}">
        <p14:creationId xmlns:p14="http://schemas.microsoft.com/office/powerpoint/2010/main" val="4264876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6672"/>
            <a:ext cx="1225402" cy="117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ole tekstowe 4"/>
          <p:cNvSpPr txBox="1"/>
          <p:nvPr/>
        </p:nvSpPr>
        <p:spPr>
          <a:xfrm>
            <a:off x="5652120" y="4437112"/>
            <a:ext cx="2592288" cy="646331"/>
          </a:xfrm>
          <a:prstGeom prst="rect">
            <a:avLst/>
          </a:prstGeom>
          <a:noFill/>
        </p:spPr>
        <p:txBody>
          <a:bodyPr wrap="square" rtlCol="0">
            <a:spAutoFit/>
          </a:bodyPr>
          <a:lstStyle/>
          <a:p>
            <a:pPr algn="ctr"/>
            <a:r>
              <a:rPr lang="pl-PL" b="1" dirty="0"/>
              <a:t>Koszt inwestycji:</a:t>
            </a:r>
          </a:p>
          <a:p>
            <a:pPr algn="ctr"/>
            <a:r>
              <a:rPr lang="pl-PL" b="1" dirty="0"/>
              <a:t>3 800,00zł</a:t>
            </a:r>
          </a:p>
        </p:txBody>
      </p:sp>
      <p:sp>
        <p:nvSpPr>
          <p:cNvPr id="6" name="Prostokąt 5"/>
          <p:cNvSpPr/>
          <p:nvPr/>
        </p:nvSpPr>
        <p:spPr>
          <a:xfrm>
            <a:off x="2627784" y="620688"/>
            <a:ext cx="4703532" cy="954107"/>
          </a:xfrm>
          <a:prstGeom prst="rect">
            <a:avLst/>
          </a:prstGeom>
        </p:spPr>
        <p:txBody>
          <a:bodyPr wrap="none">
            <a:spAutoFit/>
          </a:bodyPr>
          <a:lstStyle/>
          <a:p>
            <a:r>
              <a:rPr lang="pl-PL" sz="2800" b="1" dirty="0">
                <a:solidFill>
                  <a:prstClr val="black"/>
                </a:solidFill>
              </a:rPr>
              <a:t>ZAKUP PRZECINARKA </a:t>
            </a:r>
          </a:p>
          <a:p>
            <a:pPr algn="ctr"/>
            <a:r>
              <a:rPr lang="pl-PL" sz="2800" b="1" dirty="0">
                <a:solidFill>
                  <a:prstClr val="black"/>
                </a:solidFill>
              </a:rPr>
              <a:t>SPALINOWA TS 420</a:t>
            </a:r>
            <a:endParaRPr lang="pl-PL" dirty="0"/>
          </a:p>
        </p:txBody>
      </p:sp>
      <p:pic>
        <p:nvPicPr>
          <p:cNvPr id="8194" name="Picture 2" descr="C:\Users\Samsung\Desktop\PREZENTACJA 2018\PRZECINARK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0532" y="2066559"/>
            <a:ext cx="3849018" cy="3849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5164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sp>
        <p:nvSpPr>
          <p:cNvPr id="6" name="Tytuł 1"/>
          <p:cNvSpPr txBox="1">
            <a:spLocks/>
          </p:cNvSpPr>
          <p:nvPr/>
        </p:nvSpPr>
        <p:spPr>
          <a:xfrm>
            <a:off x="502920" y="404664"/>
            <a:ext cx="8183880" cy="5256584"/>
          </a:xfrm>
          <a:prstGeom prst="rect">
            <a:avLst/>
          </a:prstGeom>
        </p:spPr>
        <p:txBody>
          <a:bodyPr vert="horz" anchor="b">
            <a:normAutofit lnSpcReduction="10000"/>
          </a:bodyPr>
          <a:lstStyle/>
          <a:p>
            <a:pPr lvl="0" algn="ctr">
              <a:spcBef>
                <a:spcPct val="0"/>
              </a:spcBef>
              <a:defRPr/>
            </a:pPr>
            <a:r>
              <a:rPr kumimoji="0" lang="pl-PL" sz="3600" b="1" i="0" u="none" strike="noStrike" kern="1200" cap="none" spc="0" normalizeH="0" baseline="0" noProof="0" dirty="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rPr>
              <a:t>Wyposażenie w sprzęt</a:t>
            </a:r>
            <a:br>
              <a:rPr kumimoji="0" lang="pl-PL" sz="3600" b="1" i="0" u="none" strike="noStrike" kern="1200" cap="none" spc="0" normalizeH="0" baseline="0" noProof="0" dirty="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rPr>
            </a:br>
            <a:r>
              <a:rPr kumimoji="0" lang="pl-PL" sz="3600" b="1" i="0" u="none" strike="noStrike" kern="1200" cap="none" spc="0" normalizeH="0" baseline="0" noProof="0" dirty="0">
                <a:ln>
                  <a:noFill/>
                </a:ln>
                <a:effectLst>
                  <a:outerShdw blurRad="53975" dist="22860" dir="5400000" algn="tl" rotWithShape="0">
                    <a:srgbClr val="000000">
                      <a:alpha val="55000"/>
                    </a:srgbClr>
                  </a:outerShdw>
                </a:effectLst>
                <a:uLnTx/>
                <a:uFillTx/>
                <a:latin typeface="+mj-lt"/>
                <a:ea typeface="+mj-ea"/>
                <a:cs typeface="+mj-cs"/>
              </a:rPr>
              <a:t>w 2019r</a:t>
            </a:r>
            <a:br>
              <a:rPr kumimoji="0" lang="pl-PL" sz="3600" b="1" i="0" u="none" strike="noStrike" kern="1200" cap="none" spc="0" normalizeH="0" baseline="0" noProof="0" dirty="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rPr>
            </a:br>
            <a:br>
              <a:rPr kumimoji="0" lang="pl-PL" sz="3600" b="1" i="0" u="none" strike="noStrike" kern="1200" cap="none" spc="0" normalizeH="0" baseline="0" noProof="0" dirty="0">
                <a:ln>
                  <a:noFill/>
                </a:ln>
                <a:solidFill>
                  <a:schemeClr val="accent1">
                    <a:tint val="88000"/>
                    <a:satMod val="150000"/>
                  </a:schemeClr>
                </a:solidFill>
                <a:effectLst>
                  <a:outerShdw blurRad="53975" dist="22860" dir="5400000" algn="tl" rotWithShape="0">
                    <a:srgbClr val="000000">
                      <a:alpha val="55000"/>
                    </a:srgbClr>
                  </a:outerShdw>
                </a:effectLst>
                <a:uLnTx/>
                <a:uFillTx/>
                <a:latin typeface="+mj-lt"/>
                <a:ea typeface="+mj-ea"/>
                <a:cs typeface="+mj-cs"/>
              </a:rPr>
            </a:br>
            <a:r>
              <a:rPr kumimoji="0" lang="pl-PL" sz="2400" b="1" i="1" u="none" strike="noStrike" kern="1200" cap="none" spc="0" normalizeH="0" baseline="0" noProof="0" dirty="0">
                <a:ln>
                  <a:noFill/>
                </a:ln>
                <a:solidFill>
                  <a:schemeClr val="tx1"/>
                </a:solidFill>
                <a:effectLst/>
                <a:uLnTx/>
                <a:uFillTx/>
                <a:latin typeface="+mj-lt"/>
                <a:ea typeface="+mj-ea"/>
                <a:cs typeface="+mj-cs"/>
              </a:rPr>
              <a:t>Zakup sprzętów:</a:t>
            </a:r>
            <a:r>
              <a:rPr kumimoji="0" lang="pl-PL" sz="2400" b="1" i="1" u="none" strike="noStrike" kern="1200" cap="none" spc="0" normalizeH="0" noProof="0" dirty="0">
                <a:ln>
                  <a:noFill/>
                </a:ln>
                <a:solidFill>
                  <a:schemeClr val="tx1"/>
                </a:solidFill>
                <a:effectLst/>
                <a:uLnTx/>
                <a:uFillTx/>
                <a:latin typeface="+mj-lt"/>
                <a:ea typeface="+mj-ea"/>
                <a:cs typeface="+mj-cs"/>
              </a:rPr>
              <a:t> </a:t>
            </a:r>
            <a:r>
              <a:rPr lang="pl-PL" sz="2400" b="1" i="1" dirty="0"/>
              <a:t>Samochód ciężarowy </a:t>
            </a:r>
          </a:p>
          <a:p>
            <a:pPr lvl="0" algn="ctr">
              <a:spcBef>
                <a:spcPct val="0"/>
              </a:spcBef>
              <a:defRPr/>
            </a:pPr>
            <a:r>
              <a:rPr lang="pl-PL" sz="2400" b="1" i="1" dirty="0"/>
              <a:t>VW Transporter typ-7JO, Samochody ciężarowe CADDY,</a:t>
            </a:r>
            <a:r>
              <a:rPr kumimoji="0" lang="pl-PL" sz="2400" b="1" i="1" u="none" strike="noStrike" kern="1200" cap="none" spc="0" normalizeH="0" noProof="0" dirty="0">
                <a:ln>
                  <a:noFill/>
                </a:ln>
                <a:solidFill>
                  <a:schemeClr val="tx1"/>
                </a:solidFill>
                <a:effectLst/>
                <a:uLnTx/>
                <a:uFillTx/>
                <a:latin typeface="+mj-lt"/>
                <a:ea typeface="+mj-ea"/>
                <a:cs typeface="+mj-cs"/>
              </a:rPr>
              <a:t>Zespół komputerowy DELL OPTIPLEX z monitorem IIYAMA,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2400" b="1" i="1" u="none" strike="noStrike" kern="1200" cap="none" spc="0" normalizeH="0" noProof="0" dirty="0">
                <a:ln>
                  <a:noFill/>
                </a:ln>
                <a:solidFill>
                  <a:schemeClr val="tx1"/>
                </a:solidFill>
                <a:effectLst/>
                <a:uLnTx/>
                <a:uFillTx/>
                <a:latin typeface="+mj-lt"/>
                <a:ea typeface="+mj-ea"/>
                <a:cs typeface="+mj-cs"/>
              </a:rPr>
              <a:t>Namiot pogrzebowy, Kosa spalinowa FS 410,  </a:t>
            </a:r>
            <a:br>
              <a:rPr kumimoji="0" lang="pl-PL" sz="2400" b="1" i="1" u="none" strike="noStrike" kern="1200" cap="none" spc="0" normalizeH="0" baseline="0" noProof="0" dirty="0">
                <a:ln>
                  <a:noFill/>
                </a:ln>
                <a:solidFill>
                  <a:schemeClr val="tx1"/>
                </a:solidFill>
                <a:effectLst/>
                <a:uLnTx/>
                <a:uFillTx/>
                <a:latin typeface="+mj-lt"/>
                <a:ea typeface="+mj-ea"/>
                <a:cs typeface="+mj-cs"/>
              </a:rPr>
            </a:br>
            <a:br>
              <a:rPr kumimoji="0" lang="pl-PL" sz="2400" b="1" i="1" u="none" strike="noStrike" kern="1200" cap="none" spc="0" normalizeH="0" baseline="0" noProof="0" dirty="0">
                <a:ln>
                  <a:noFill/>
                </a:ln>
                <a:solidFill>
                  <a:schemeClr val="tx1"/>
                </a:solidFill>
                <a:effectLst/>
                <a:uLnTx/>
                <a:uFillTx/>
                <a:latin typeface="+mj-lt"/>
                <a:ea typeface="+mj-ea"/>
                <a:cs typeface="+mj-cs"/>
              </a:rPr>
            </a:br>
            <a:br>
              <a:rPr kumimoji="0" lang="pl-PL" sz="2400" b="1" i="1" u="none" strike="noStrike" kern="1200" cap="none" spc="0" normalizeH="0" baseline="0" noProof="0" dirty="0">
                <a:ln>
                  <a:noFill/>
                </a:ln>
                <a:solidFill>
                  <a:schemeClr val="tx1"/>
                </a:solidFill>
                <a:effectLst/>
                <a:uLnTx/>
                <a:uFillTx/>
                <a:latin typeface="+mj-lt"/>
                <a:ea typeface="+mj-ea"/>
                <a:cs typeface="+mj-cs"/>
              </a:rPr>
            </a:br>
            <a:br>
              <a:rPr kumimoji="0" lang="pl-PL" sz="2400" b="1" i="1" u="none" strike="noStrike" kern="1200" cap="none" spc="0" normalizeH="0" baseline="0" noProof="0" dirty="0">
                <a:ln>
                  <a:noFill/>
                </a:ln>
                <a:solidFill>
                  <a:schemeClr val="tx1"/>
                </a:solidFill>
                <a:effectLst/>
                <a:uLnTx/>
                <a:uFillTx/>
                <a:latin typeface="+mj-lt"/>
                <a:ea typeface="+mj-ea"/>
                <a:cs typeface="+mj-cs"/>
              </a:rPr>
            </a:br>
            <a:r>
              <a:rPr kumimoji="0" lang="pl-PL" sz="2400" b="0" i="1" u="none" strike="noStrike" kern="1200" cap="none" spc="0" normalizeH="0" baseline="0" noProof="0" dirty="0">
                <a:ln>
                  <a:noFill/>
                </a:ln>
                <a:solidFill>
                  <a:schemeClr val="tx1"/>
                </a:solidFill>
                <a:effectLst/>
                <a:uLnTx/>
                <a:uFillTx/>
                <a:latin typeface="+mj-lt"/>
                <a:ea typeface="+mj-ea"/>
                <a:cs typeface="+mj-cs"/>
              </a:rPr>
              <a:t>                                  </a:t>
            </a:r>
            <a:r>
              <a:rPr kumimoji="0" lang="pl-PL" sz="1800" b="1" i="0" u="none" strike="noStrike" kern="1200" cap="none" spc="0" normalizeH="0" baseline="0" noProof="0" dirty="0">
                <a:ln>
                  <a:noFill/>
                </a:ln>
                <a:solidFill>
                  <a:schemeClr val="tx1"/>
                </a:solidFill>
                <a:effectLst/>
                <a:uLnTx/>
                <a:uFillTx/>
                <a:latin typeface="+mj-lt"/>
                <a:ea typeface="+mj-ea"/>
                <a:cs typeface="+mj-cs"/>
              </a:rPr>
              <a:t>Koszt inwestycji:</a:t>
            </a:r>
            <a:br>
              <a:rPr kumimoji="0" lang="pl-PL" sz="1800" b="1" i="0" u="none" strike="noStrike" kern="1200" cap="none" spc="0" normalizeH="0" baseline="0" noProof="0" dirty="0">
                <a:ln>
                  <a:noFill/>
                </a:ln>
                <a:solidFill>
                  <a:schemeClr val="tx1"/>
                </a:solidFill>
                <a:effectLst/>
                <a:uLnTx/>
                <a:uFillTx/>
                <a:latin typeface="+mj-lt"/>
                <a:ea typeface="+mj-ea"/>
                <a:cs typeface="+mj-cs"/>
              </a:rPr>
            </a:br>
            <a:r>
              <a:rPr kumimoji="0" lang="pl-PL" sz="1800" b="1" i="0" u="none" strike="noStrike" kern="1200" cap="none" spc="0" normalizeH="0" baseline="0" noProof="0" dirty="0">
                <a:ln>
                  <a:noFill/>
                </a:ln>
                <a:solidFill>
                  <a:schemeClr val="tx1"/>
                </a:solidFill>
                <a:effectLst/>
                <a:uLnTx/>
                <a:uFillTx/>
                <a:latin typeface="+mj-lt"/>
                <a:ea typeface="+mj-ea"/>
                <a:cs typeface="+mj-cs"/>
              </a:rPr>
              <a:t>                                         137</a:t>
            </a:r>
            <a:r>
              <a:rPr kumimoji="0" lang="pl-PL" sz="1800" b="1" i="0" u="none" strike="noStrike" kern="1200" cap="none" spc="0" normalizeH="0" noProof="0" dirty="0">
                <a:ln>
                  <a:noFill/>
                </a:ln>
                <a:solidFill>
                  <a:schemeClr val="tx1"/>
                </a:solidFill>
                <a:effectLst/>
                <a:uLnTx/>
                <a:uFillTx/>
                <a:latin typeface="+mj-lt"/>
                <a:ea typeface="+mj-ea"/>
                <a:cs typeface="+mj-cs"/>
              </a:rPr>
              <a:t> 452,00</a:t>
            </a:r>
            <a:r>
              <a:rPr kumimoji="0" lang="pl-PL" sz="1800" b="1" i="0" u="none" strike="noStrike" kern="1200" cap="none" spc="0" normalizeH="0" baseline="0" noProof="0" dirty="0">
                <a:ln>
                  <a:noFill/>
                </a:ln>
                <a:solidFill>
                  <a:schemeClr val="tx1"/>
                </a:solidFill>
                <a:effectLst/>
                <a:uLnTx/>
                <a:uFillTx/>
                <a:latin typeface="+mj-lt"/>
                <a:ea typeface="+mj-ea"/>
                <a:cs typeface="+mj-cs"/>
              </a:rPr>
              <a:t>zł</a:t>
            </a:r>
            <a:endParaRPr kumimoji="0" lang="pl-PL" sz="1800" b="1" i="0" u="none" strike="noStrike" kern="1200" cap="none" spc="0" normalizeH="0" baseline="0" noProof="0" dirty="0">
              <a:ln>
                <a:noFill/>
              </a:ln>
              <a:solidFill>
                <a:schemeClr val="tx1"/>
              </a:solidFill>
              <a:effectLst>
                <a:outerShdw blurRad="53975" dist="22860" dir="5400000" algn="tl" rotWithShape="0">
                  <a:srgbClr val="000000">
                    <a:alpha val="55000"/>
                  </a:srgbClr>
                </a:outerShdw>
              </a:effectLst>
              <a:uLnTx/>
              <a:uFillTx/>
              <a:latin typeface="+mj-lt"/>
              <a:ea typeface="+mj-ea"/>
              <a:cs typeface="+mj-cs"/>
            </a:endParaRPr>
          </a:p>
        </p:txBody>
      </p:sp>
    </p:spTree>
    <p:extLst>
      <p:ext uri="{BB962C8B-B14F-4D97-AF65-F5344CB8AC3E}">
        <p14:creationId xmlns:p14="http://schemas.microsoft.com/office/powerpoint/2010/main" val="3178102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476672"/>
            <a:ext cx="8183880" cy="5490936"/>
          </a:xfrm>
        </p:spPr>
        <p:txBody>
          <a:bodyPr>
            <a:normAutofit/>
          </a:bodyPr>
          <a:lstStyle/>
          <a:p>
            <a:pPr algn="ctr">
              <a:buNone/>
            </a:pPr>
            <a:r>
              <a:rPr lang="pl-PL" b="1" i="1" dirty="0"/>
              <a:t>Budowa sieci wodociągowej </a:t>
            </a:r>
          </a:p>
          <a:p>
            <a:pPr algn="ctr">
              <a:buNone/>
            </a:pPr>
            <a:r>
              <a:rPr lang="pl-PL" b="1" i="1" dirty="0"/>
              <a:t>ul. Nowa długość sieci 270 m</a:t>
            </a:r>
          </a:p>
          <a:p>
            <a:pPr algn="ctr">
              <a:buNone/>
            </a:pPr>
            <a:r>
              <a:rPr lang="pl-PL" b="1" i="1" dirty="0"/>
              <a:t>2013</a:t>
            </a:r>
          </a:p>
          <a:p>
            <a:pPr algn="ctr">
              <a:buNone/>
            </a:pPr>
            <a:endParaRPr lang="pl-PL" b="1" i="1" dirty="0"/>
          </a:p>
          <a:p>
            <a:pPr algn="ctr">
              <a:buNone/>
            </a:pPr>
            <a:endParaRPr lang="pl-PL" b="1" i="1" dirty="0"/>
          </a:p>
          <a:p>
            <a:pPr algn="ctr">
              <a:buNone/>
            </a:pPr>
            <a:endParaRPr lang="pl-PL" b="1" i="1" dirty="0"/>
          </a:p>
          <a:p>
            <a:pPr algn="ctr">
              <a:buNone/>
            </a:pPr>
            <a:endParaRPr lang="pl-PL" b="1" i="1" dirty="0"/>
          </a:p>
          <a:p>
            <a:pPr algn="ctr">
              <a:buNone/>
            </a:pPr>
            <a:endParaRPr lang="pl-PL" sz="1800" dirty="0"/>
          </a:p>
          <a:p>
            <a:pPr algn="ctr">
              <a:buNone/>
            </a:pPr>
            <a:endParaRPr lang="pl-PL" sz="1800" dirty="0"/>
          </a:p>
          <a:p>
            <a:pPr algn="ctr">
              <a:buNone/>
            </a:pPr>
            <a:endParaRPr lang="pl-PL" sz="1800" dirty="0"/>
          </a:p>
          <a:p>
            <a:pPr algn="ctr">
              <a:buNone/>
            </a:pPr>
            <a:endParaRPr lang="pl-PL" sz="1800" dirty="0"/>
          </a:p>
          <a:p>
            <a:pPr algn="ctr">
              <a:buNone/>
            </a:pPr>
            <a:r>
              <a:rPr lang="pl-PL" sz="1800" b="1" dirty="0"/>
              <a:t>                                                    Wartość kosztorysowa:</a:t>
            </a:r>
          </a:p>
          <a:p>
            <a:pPr algn="ctr">
              <a:buNone/>
            </a:pPr>
            <a:r>
              <a:rPr lang="pl-PL" sz="1800" b="1" dirty="0"/>
              <a:t>                                                    187 000,00 zł</a:t>
            </a:r>
          </a:p>
        </p:txBody>
      </p:sp>
      <p:pic>
        <p:nvPicPr>
          <p:cNvPr id="2050" name="Picture 2" descr="C:\Users\Michał\Desktop\prezentacj prezes\Nowa_v2.jpg"/>
          <p:cNvPicPr>
            <a:picLocks noChangeAspect="1" noChangeArrowheads="1"/>
          </p:cNvPicPr>
          <p:nvPr/>
        </p:nvPicPr>
        <p:blipFill>
          <a:blip r:embed="rId2" cstate="print"/>
          <a:srcRect/>
          <a:stretch>
            <a:fillRect/>
          </a:stretch>
        </p:blipFill>
        <p:spPr bwMode="auto">
          <a:xfrm>
            <a:off x="395536" y="1916832"/>
            <a:ext cx="4377081" cy="3744416"/>
          </a:xfrm>
          <a:prstGeom prst="rect">
            <a:avLst/>
          </a:prstGeom>
          <a:noFill/>
        </p:spPr>
      </p:pic>
      <p:pic>
        <p:nvPicPr>
          <p:cNvPr id="4" name="Picture 3" descr="C:\Users\Michał\Desktop\strona zgkim\Artykuly\logo 2.jpg"/>
          <p:cNvPicPr>
            <a:picLocks noChangeAspect="1" noChangeArrowheads="1"/>
          </p:cNvPicPr>
          <p:nvPr/>
        </p:nvPicPr>
        <p:blipFill>
          <a:blip r:embed="rId3" cstate="print"/>
          <a:srcRect/>
          <a:stretch>
            <a:fillRect/>
          </a:stretch>
        </p:blipFill>
        <p:spPr bwMode="auto">
          <a:xfrm>
            <a:off x="395536" y="404664"/>
            <a:ext cx="1224135" cy="1175655"/>
          </a:xfrm>
          <a:prstGeom prst="rect">
            <a:avLst/>
          </a:prstGeom>
          <a:noFill/>
        </p:spPr>
      </p:pic>
    </p:spTree>
    <p:extLst>
      <p:ext uri="{BB962C8B-B14F-4D97-AF65-F5344CB8AC3E}">
        <p14:creationId xmlns:p14="http://schemas.microsoft.com/office/powerpoint/2010/main" val="33544810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6672"/>
            <a:ext cx="1225402" cy="117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rostokąt 4"/>
          <p:cNvSpPr/>
          <p:nvPr/>
        </p:nvSpPr>
        <p:spPr>
          <a:xfrm>
            <a:off x="1835696" y="476672"/>
            <a:ext cx="6048672" cy="523220"/>
          </a:xfrm>
          <a:prstGeom prst="rect">
            <a:avLst/>
          </a:prstGeom>
        </p:spPr>
        <p:txBody>
          <a:bodyPr wrap="square">
            <a:spAutoFit/>
          </a:bodyPr>
          <a:lstStyle/>
          <a:p>
            <a:pPr lvl="0" algn="ctr"/>
            <a:r>
              <a:rPr lang="pl-PL" sz="2800" b="1" dirty="0">
                <a:solidFill>
                  <a:prstClr val="black"/>
                </a:solidFill>
              </a:rPr>
              <a:t>ZAKUP VW TRANSPORTER </a:t>
            </a:r>
          </a:p>
        </p:txBody>
      </p:sp>
      <p:sp>
        <p:nvSpPr>
          <p:cNvPr id="6" name="pole tekstowe 5"/>
          <p:cNvSpPr txBox="1"/>
          <p:nvPr/>
        </p:nvSpPr>
        <p:spPr>
          <a:xfrm>
            <a:off x="5940152" y="4064744"/>
            <a:ext cx="2592288" cy="646331"/>
          </a:xfrm>
          <a:prstGeom prst="rect">
            <a:avLst/>
          </a:prstGeom>
          <a:noFill/>
        </p:spPr>
        <p:txBody>
          <a:bodyPr wrap="square" rtlCol="0">
            <a:spAutoFit/>
          </a:bodyPr>
          <a:lstStyle/>
          <a:p>
            <a:pPr algn="ctr"/>
            <a:r>
              <a:rPr lang="pl-PL" b="1" dirty="0"/>
              <a:t>Koszt inwestycji:</a:t>
            </a:r>
          </a:p>
          <a:p>
            <a:pPr algn="ctr"/>
            <a:r>
              <a:rPr lang="pl-PL" b="1" dirty="0"/>
              <a:t>49 200,00 zł</a:t>
            </a:r>
          </a:p>
        </p:txBody>
      </p:sp>
      <p:pic>
        <p:nvPicPr>
          <p:cNvPr id="8194" name="Picture 2" descr="C:\Users\Samsung\Desktop\PREZENTACJA 2018\T5 SKRZYN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562" y="2013008"/>
            <a:ext cx="5009566" cy="375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7991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6672"/>
            <a:ext cx="1225402" cy="117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rostokąt 4"/>
          <p:cNvSpPr/>
          <p:nvPr/>
        </p:nvSpPr>
        <p:spPr>
          <a:xfrm>
            <a:off x="1835696" y="476672"/>
            <a:ext cx="6048672" cy="523220"/>
          </a:xfrm>
          <a:prstGeom prst="rect">
            <a:avLst/>
          </a:prstGeom>
        </p:spPr>
        <p:txBody>
          <a:bodyPr wrap="square">
            <a:spAutoFit/>
          </a:bodyPr>
          <a:lstStyle/>
          <a:p>
            <a:pPr lvl="0" algn="ctr"/>
            <a:r>
              <a:rPr lang="pl-PL" sz="2800" b="1" dirty="0">
                <a:solidFill>
                  <a:prstClr val="black"/>
                </a:solidFill>
              </a:rPr>
              <a:t>ZAKUP VW CADDY 2szt. </a:t>
            </a:r>
          </a:p>
        </p:txBody>
      </p:sp>
      <p:sp>
        <p:nvSpPr>
          <p:cNvPr id="6" name="pole tekstowe 5"/>
          <p:cNvSpPr txBox="1"/>
          <p:nvPr/>
        </p:nvSpPr>
        <p:spPr>
          <a:xfrm>
            <a:off x="5724128" y="4077072"/>
            <a:ext cx="2592288" cy="1477328"/>
          </a:xfrm>
          <a:prstGeom prst="rect">
            <a:avLst/>
          </a:prstGeom>
          <a:noFill/>
        </p:spPr>
        <p:txBody>
          <a:bodyPr wrap="square" rtlCol="0">
            <a:spAutoFit/>
          </a:bodyPr>
          <a:lstStyle/>
          <a:p>
            <a:r>
              <a:rPr lang="pl-PL" b="1" dirty="0"/>
              <a:t>  Koszt inwestycji:</a:t>
            </a:r>
          </a:p>
          <a:p>
            <a:endParaRPr lang="pl-PL" b="1" dirty="0"/>
          </a:p>
          <a:p>
            <a:r>
              <a:rPr lang="pl-PL" b="1" dirty="0"/>
              <a:t>        61 500,00 zł</a:t>
            </a:r>
          </a:p>
          <a:p>
            <a:endParaRPr lang="pl-PL" dirty="0"/>
          </a:p>
          <a:p>
            <a:endParaRPr lang="pl-PL" dirty="0"/>
          </a:p>
        </p:txBody>
      </p:sp>
      <p:pic>
        <p:nvPicPr>
          <p:cNvPr id="1026" name="Picture 2" descr="D:\Zgkim\Zgromadzenie wspólników 2019\volkswagen-cadd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683" y="2302609"/>
            <a:ext cx="5328592" cy="354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6394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6672"/>
            <a:ext cx="1225402" cy="117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rostokąt 4"/>
          <p:cNvSpPr/>
          <p:nvPr/>
        </p:nvSpPr>
        <p:spPr>
          <a:xfrm>
            <a:off x="1835696" y="476672"/>
            <a:ext cx="6048672" cy="1384995"/>
          </a:xfrm>
          <a:prstGeom prst="rect">
            <a:avLst/>
          </a:prstGeom>
        </p:spPr>
        <p:txBody>
          <a:bodyPr wrap="square">
            <a:spAutoFit/>
          </a:bodyPr>
          <a:lstStyle/>
          <a:p>
            <a:pPr lvl="0" algn="ctr"/>
            <a:r>
              <a:rPr lang="pl-PL" sz="2800" b="1" dirty="0">
                <a:solidFill>
                  <a:prstClr val="black"/>
                </a:solidFill>
              </a:rPr>
              <a:t>ZAKUP ZESTAWU KOMPUTEROWEGO DELL OPTI PLEX</a:t>
            </a:r>
          </a:p>
        </p:txBody>
      </p:sp>
      <p:sp>
        <p:nvSpPr>
          <p:cNvPr id="6" name="pole tekstowe 5"/>
          <p:cNvSpPr txBox="1"/>
          <p:nvPr/>
        </p:nvSpPr>
        <p:spPr>
          <a:xfrm>
            <a:off x="5724128" y="4077072"/>
            <a:ext cx="2592288" cy="646331"/>
          </a:xfrm>
          <a:prstGeom prst="rect">
            <a:avLst/>
          </a:prstGeom>
          <a:noFill/>
        </p:spPr>
        <p:txBody>
          <a:bodyPr wrap="square" rtlCol="0">
            <a:spAutoFit/>
          </a:bodyPr>
          <a:lstStyle/>
          <a:p>
            <a:pPr algn="ctr"/>
            <a:r>
              <a:rPr lang="pl-PL" b="1" dirty="0"/>
              <a:t>Koszt inwestycji:</a:t>
            </a:r>
          </a:p>
          <a:p>
            <a:pPr algn="ctr"/>
            <a:r>
              <a:rPr lang="pl-PL" b="1" dirty="0"/>
              <a:t>5 517,00 zł</a:t>
            </a:r>
          </a:p>
        </p:txBody>
      </p:sp>
      <p:pic>
        <p:nvPicPr>
          <p:cNvPr id="6146" name="Picture 2" descr="C:\Users\Samsung\Desktop\PREZENTACJA 2018\zestaw komputerowy de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988840"/>
            <a:ext cx="4898965" cy="3784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0052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6672"/>
            <a:ext cx="1225402" cy="117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rostokąt 4"/>
          <p:cNvSpPr/>
          <p:nvPr/>
        </p:nvSpPr>
        <p:spPr>
          <a:xfrm>
            <a:off x="1835696" y="476672"/>
            <a:ext cx="6048672" cy="954107"/>
          </a:xfrm>
          <a:prstGeom prst="rect">
            <a:avLst/>
          </a:prstGeom>
        </p:spPr>
        <p:txBody>
          <a:bodyPr wrap="square">
            <a:spAutoFit/>
          </a:bodyPr>
          <a:lstStyle/>
          <a:p>
            <a:pPr lvl="0" algn="ctr"/>
            <a:r>
              <a:rPr lang="pl-PL" sz="2800" b="1" dirty="0">
                <a:solidFill>
                  <a:prstClr val="black"/>
                </a:solidFill>
              </a:rPr>
              <a:t>ZAKUP NAMIOTU POGRZEBOWEGO</a:t>
            </a:r>
          </a:p>
        </p:txBody>
      </p:sp>
      <p:sp>
        <p:nvSpPr>
          <p:cNvPr id="6" name="pole tekstowe 5"/>
          <p:cNvSpPr txBox="1"/>
          <p:nvPr/>
        </p:nvSpPr>
        <p:spPr>
          <a:xfrm>
            <a:off x="5953640" y="4064744"/>
            <a:ext cx="2592288" cy="1200329"/>
          </a:xfrm>
          <a:prstGeom prst="rect">
            <a:avLst/>
          </a:prstGeom>
          <a:noFill/>
        </p:spPr>
        <p:txBody>
          <a:bodyPr wrap="square" rtlCol="0">
            <a:spAutoFit/>
          </a:bodyPr>
          <a:lstStyle/>
          <a:p>
            <a:pPr algn="ctr"/>
            <a:r>
              <a:rPr lang="pl-PL" b="1" dirty="0"/>
              <a:t>Koszt inwestycji:</a:t>
            </a:r>
          </a:p>
          <a:p>
            <a:pPr algn="ctr"/>
            <a:r>
              <a:rPr lang="pl-PL" b="1" dirty="0"/>
              <a:t>4 871,00 zł</a:t>
            </a:r>
          </a:p>
          <a:p>
            <a:endParaRPr lang="pl-PL" dirty="0"/>
          </a:p>
          <a:p>
            <a:endParaRPr lang="pl-PL" dirty="0"/>
          </a:p>
        </p:txBody>
      </p:sp>
      <p:pic>
        <p:nvPicPr>
          <p:cNvPr id="7170" name="Picture 2" descr="C:\Users\Samsung\Desktop\PREZENTACJA 2018\NAMIOT POGRZEBOW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1" y="2132857"/>
            <a:ext cx="5403969" cy="3596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611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marL="0" indent="0" algn="ctr">
              <a:buNone/>
            </a:pPr>
            <a:r>
              <a:rPr lang="pl-PL" b="1" dirty="0"/>
              <a:t>ZAKUP KOSY SPALINOWEJ</a:t>
            </a:r>
          </a:p>
          <a:p>
            <a:pPr marL="0" indent="0" algn="ctr">
              <a:buNone/>
            </a:pPr>
            <a:r>
              <a:rPr lang="pl-PL" b="1" dirty="0"/>
              <a:t> FS 410 C-EM</a:t>
            </a:r>
          </a:p>
        </p:txBody>
      </p:sp>
      <p:pic>
        <p:nvPicPr>
          <p:cNvPr id="7"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pic>
        <p:nvPicPr>
          <p:cNvPr id="8" name="Picture 2" descr="D:\Zgkim\zgromadzenie wspólników 2018\fs4101.jpg"/>
          <p:cNvPicPr>
            <a:picLocks noChangeAspect="1" noChangeArrowheads="1"/>
          </p:cNvPicPr>
          <p:nvPr/>
        </p:nvPicPr>
        <p:blipFill>
          <a:blip r:embed="rId3" cstate="print"/>
          <a:srcRect/>
          <a:stretch>
            <a:fillRect/>
          </a:stretch>
        </p:blipFill>
        <p:spPr bwMode="auto">
          <a:xfrm>
            <a:off x="1691679" y="1652327"/>
            <a:ext cx="2429957" cy="4224945"/>
          </a:xfrm>
          <a:prstGeom prst="rect">
            <a:avLst/>
          </a:prstGeom>
          <a:noFill/>
        </p:spPr>
      </p:pic>
      <p:sp>
        <p:nvSpPr>
          <p:cNvPr id="9" name="pole tekstowe 8"/>
          <p:cNvSpPr txBox="1"/>
          <p:nvPr/>
        </p:nvSpPr>
        <p:spPr>
          <a:xfrm>
            <a:off x="5076056" y="3833664"/>
            <a:ext cx="2592288" cy="1477328"/>
          </a:xfrm>
          <a:prstGeom prst="rect">
            <a:avLst/>
          </a:prstGeom>
          <a:noFill/>
        </p:spPr>
        <p:txBody>
          <a:bodyPr wrap="square" rtlCol="0">
            <a:spAutoFit/>
          </a:bodyPr>
          <a:lstStyle/>
          <a:p>
            <a:r>
              <a:rPr lang="pl-PL" b="1" dirty="0"/>
              <a:t>Koszt inwestycji:</a:t>
            </a:r>
          </a:p>
          <a:p>
            <a:endParaRPr lang="pl-PL" b="1" dirty="0"/>
          </a:p>
          <a:p>
            <a:r>
              <a:rPr lang="pl-PL" b="1" dirty="0"/>
              <a:t>        2 214,00 zł</a:t>
            </a:r>
          </a:p>
          <a:p>
            <a:endParaRPr lang="pl-PL" dirty="0"/>
          </a:p>
          <a:p>
            <a:endParaRPr lang="pl-PL" dirty="0"/>
          </a:p>
        </p:txBody>
      </p:sp>
    </p:spTree>
    <p:extLst>
      <p:ext uri="{BB962C8B-B14F-4D97-AF65-F5344CB8AC3E}">
        <p14:creationId xmlns:p14="http://schemas.microsoft.com/office/powerpoint/2010/main" val="19702623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sp>
        <p:nvSpPr>
          <p:cNvPr id="6" name="Tytuł 1"/>
          <p:cNvSpPr txBox="1">
            <a:spLocks/>
          </p:cNvSpPr>
          <p:nvPr/>
        </p:nvSpPr>
        <p:spPr>
          <a:xfrm>
            <a:off x="502920" y="404664"/>
            <a:ext cx="8183880" cy="5256584"/>
          </a:xfrm>
          <a:prstGeom prst="rect">
            <a:avLst/>
          </a:prstGeom>
        </p:spPr>
        <p:txBody>
          <a:bodyPr vert="horz" anchor="b">
            <a:normAutofit fontScale="92500" lnSpcReduction="20000"/>
          </a:bodyPr>
          <a:lstStyle/>
          <a:p>
            <a:pPr algn="ctr">
              <a:spcBef>
                <a:spcPct val="0"/>
              </a:spcBef>
              <a:defRPr/>
            </a:pPr>
            <a:r>
              <a:rPr lang="pl-PL" sz="3600" b="1" dirty="0">
                <a:solidFill>
                  <a:srgbClr val="F07F09">
                    <a:tint val="88000"/>
                    <a:satMod val="150000"/>
                  </a:srgbClr>
                </a:solidFill>
                <a:effectLst>
                  <a:outerShdw blurRad="53975" dist="22860" dir="5400000" algn="tl" rotWithShape="0">
                    <a:srgbClr val="000000">
                      <a:alpha val="55000"/>
                    </a:srgbClr>
                  </a:outerShdw>
                </a:effectLst>
              </a:rPr>
              <a:t>Wyposażenie w sprzęt</a:t>
            </a:r>
            <a:br>
              <a:rPr lang="pl-PL" sz="3600" b="1" dirty="0">
                <a:solidFill>
                  <a:srgbClr val="F07F09">
                    <a:tint val="88000"/>
                    <a:satMod val="150000"/>
                  </a:srgbClr>
                </a:solidFill>
                <a:effectLst>
                  <a:outerShdw blurRad="53975" dist="22860" dir="5400000" algn="tl" rotWithShape="0">
                    <a:srgbClr val="000000">
                      <a:alpha val="55000"/>
                    </a:srgbClr>
                  </a:outerShdw>
                </a:effectLst>
              </a:rPr>
            </a:br>
            <a:r>
              <a:rPr lang="pl-PL" sz="3600" b="1" dirty="0">
                <a:solidFill>
                  <a:srgbClr val="F07F09">
                    <a:tint val="88000"/>
                    <a:satMod val="150000"/>
                  </a:srgbClr>
                </a:solidFill>
                <a:effectLst>
                  <a:outerShdw blurRad="53975" dist="22860" dir="5400000" algn="tl" rotWithShape="0">
                    <a:srgbClr val="000000">
                      <a:alpha val="55000"/>
                    </a:srgbClr>
                  </a:outerShdw>
                </a:effectLst>
              </a:rPr>
              <a:t>w 2020r</a:t>
            </a:r>
            <a:br>
              <a:rPr lang="pl-PL" sz="3600" b="1" dirty="0">
                <a:solidFill>
                  <a:srgbClr val="F07F09">
                    <a:tint val="88000"/>
                    <a:satMod val="150000"/>
                  </a:srgbClr>
                </a:solidFill>
                <a:effectLst>
                  <a:outerShdw blurRad="53975" dist="22860" dir="5400000" algn="tl" rotWithShape="0">
                    <a:srgbClr val="000000">
                      <a:alpha val="55000"/>
                    </a:srgbClr>
                  </a:outerShdw>
                </a:effectLst>
              </a:rPr>
            </a:br>
            <a:br>
              <a:rPr lang="pl-PL" sz="3600" b="1" dirty="0">
                <a:solidFill>
                  <a:srgbClr val="F07F09">
                    <a:tint val="88000"/>
                    <a:satMod val="150000"/>
                  </a:srgbClr>
                </a:solidFill>
                <a:effectLst>
                  <a:outerShdw blurRad="53975" dist="22860" dir="5400000" algn="tl" rotWithShape="0">
                    <a:srgbClr val="000000">
                      <a:alpha val="55000"/>
                    </a:srgbClr>
                  </a:outerShdw>
                </a:effectLst>
              </a:rPr>
            </a:br>
            <a:r>
              <a:rPr lang="pl-PL" sz="2400" b="1" i="1" dirty="0">
                <a:solidFill>
                  <a:prstClr val="black"/>
                </a:solidFill>
              </a:rPr>
              <a:t>Zakup sprzętów: Samochód ciężarowy MAN śmieciarka, Samochód ciężarowy MAN TGL, Rozdrabniacz GH 460C, Kosiarka RM 650v, Kosa spalinowa FS 360, Pilarka Spalinowa MS 391, Nożyce spalinowe HS 45, Odkurzacz ogrodowy SH 56, Opryskiwacz ręczny SG 71, </a:t>
            </a:r>
            <a:r>
              <a:rPr lang="pl-PL" sz="2400" b="1" i="1" dirty="0" err="1">
                <a:solidFill>
                  <a:prstClr val="black"/>
                </a:solidFill>
              </a:rPr>
              <a:t>Podkszesywarka</a:t>
            </a:r>
            <a:r>
              <a:rPr lang="pl-PL" sz="2400" b="1" i="1" dirty="0">
                <a:solidFill>
                  <a:prstClr val="black"/>
                </a:solidFill>
              </a:rPr>
              <a:t> HT 133, Myjka ciśnieniowa RE 232, Drabina KRAUSE, Zintegrowany system informatyczny, Komputer DELL, Laptop DELL, </a:t>
            </a:r>
            <a:br>
              <a:rPr lang="pl-PL" sz="2400" b="1" i="1" dirty="0">
                <a:solidFill>
                  <a:prstClr val="black"/>
                </a:solidFill>
              </a:rPr>
            </a:br>
            <a:br>
              <a:rPr lang="pl-PL" sz="2400" b="1" i="1" dirty="0">
                <a:solidFill>
                  <a:prstClr val="black"/>
                </a:solidFill>
              </a:rPr>
            </a:br>
            <a:br>
              <a:rPr lang="pl-PL" sz="2400" b="1" i="1" dirty="0">
                <a:solidFill>
                  <a:prstClr val="black"/>
                </a:solidFill>
              </a:rPr>
            </a:br>
            <a:br>
              <a:rPr lang="pl-PL" sz="2400" b="1" i="1" dirty="0">
                <a:solidFill>
                  <a:prstClr val="black"/>
                </a:solidFill>
              </a:rPr>
            </a:br>
            <a:r>
              <a:rPr lang="pl-PL" sz="2400" i="1" dirty="0">
                <a:solidFill>
                  <a:prstClr val="black"/>
                </a:solidFill>
              </a:rPr>
              <a:t>                                  </a:t>
            </a:r>
            <a:r>
              <a:rPr lang="pl-PL" b="1" dirty="0">
                <a:solidFill>
                  <a:prstClr val="black"/>
                </a:solidFill>
              </a:rPr>
              <a:t>Koszt inwestycji:</a:t>
            </a:r>
            <a:br>
              <a:rPr lang="pl-PL" b="1" dirty="0">
                <a:solidFill>
                  <a:prstClr val="black"/>
                </a:solidFill>
              </a:rPr>
            </a:br>
            <a:r>
              <a:rPr lang="pl-PL" b="1" dirty="0">
                <a:solidFill>
                  <a:prstClr val="black"/>
                </a:solidFill>
              </a:rPr>
              <a:t>                                               425 438,38zł</a:t>
            </a:r>
            <a:endParaRPr lang="pl-PL" b="1" dirty="0">
              <a:solidFill>
                <a:prstClr val="black"/>
              </a:solidFill>
              <a:effectLst>
                <a:outerShdw blurRad="53975" dist="22860" dir="5400000" algn="tl" rotWithShape="0">
                  <a:srgbClr val="000000">
                    <a:alpha val="55000"/>
                  </a:srgbClr>
                </a:outerShdw>
              </a:effectLst>
            </a:endParaRPr>
          </a:p>
        </p:txBody>
      </p:sp>
    </p:spTree>
    <p:extLst>
      <p:ext uri="{BB962C8B-B14F-4D97-AF65-F5344CB8AC3E}">
        <p14:creationId xmlns:p14="http://schemas.microsoft.com/office/powerpoint/2010/main" val="31544296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6672"/>
            <a:ext cx="1225402" cy="117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rostokąt 4"/>
          <p:cNvSpPr/>
          <p:nvPr/>
        </p:nvSpPr>
        <p:spPr>
          <a:xfrm>
            <a:off x="1835696" y="476672"/>
            <a:ext cx="6048672" cy="1384995"/>
          </a:xfrm>
          <a:prstGeom prst="rect">
            <a:avLst/>
          </a:prstGeom>
        </p:spPr>
        <p:txBody>
          <a:bodyPr wrap="square">
            <a:spAutoFit/>
          </a:bodyPr>
          <a:lstStyle/>
          <a:p>
            <a:pPr algn="ctr"/>
            <a:r>
              <a:rPr lang="pl-PL" sz="2800" b="1" dirty="0">
                <a:solidFill>
                  <a:prstClr val="black"/>
                </a:solidFill>
              </a:rPr>
              <a:t>SAMOCHÓD CIĘŻAROWY MAN TGA 26.320 (śmieciarka)</a:t>
            </a:r>
          </a:p>
        </p:txBody>
      </p:sp>
      <p:sp>
        <p:nvSpPr>
          <p:cNvPr id="6" name="pole tekstowe 5"/>
          <p:cNvSpPr txBox="1"/>
          <p:nvPr/>
        </p:nvSpPr>
        <p:spPr>
          <a:xfrm>
            <a:off x="5724128" y="4077072"/>
            <a:ext cx="2592288" cy="1477328"/>
          </a:xfrm>
          <a:prstGeom prst="rect">
            <a:avLst/>
          </a:prstGeom>
          <a:noFill/>
        </p:spPr>
        <p:txBody>
          <a:bodyPr wrap="square" rtlCol="0">
            <a:spAutoFit/>
          </a:bodyPr>
          <a:lstStyle/>
          <a:p>
            <a:r>
              <a:rPr lang="pl-PL" b="1" dirty="0">
                <a:solidFill>
                  <a:prstClr val="black"/>
                </a:solidFill>
              </a:rPr>
              <a:t>  Koszt inwestycji:</a:t>
            </a:r>
          </a:p>
          <a:p>
            <a:endParaRPr lang="pl-PL" b="1" dirty="0">
              <a:solidFill>
                <a:prstClr val="black"/>
              </a:solidFill>
            </a:endParaRPr>
          </a:p>
          <a:p>
            <a:r>
              <a:rPr lang="pl-PL" b="1" dirty="0">
                <a:solidFill>
                  <a:prstClr val="black"/>
                </a:solidFill>
              </a:rPr>
              <a:t>        319 308,00 zł</a:t>
            </a:r>
          </a:p>
          <a:p>
            <a:endParaRPr lang="pl-PL" dirty="0">
              <a:solidFill>
                <a:prstClr val="black"/>
              </a:solidFill>
            </a:endParaRPr>
          </a:p>
          <a:p>
            <a:endParaRPr lang="pl-PL" dirty="0">
              <a:solidFill>
                <a:prstClr val="black"/>
              </a:solidFill>
            </a:endParaRPr>
          </a:p>
        </p:txBody>
      </p:sp>
      <p:pic>
        <p:nvPicPr>
          <p:cNvPr id="6146" name="Picture 2" descr="D:\Zgkim\Zgromadzenie wspólników 2019\Man śmieciark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074"/>
          <a:stretch/>
        </p:blipFill>
        <p:spPr bwMode="auto">
          <a:xfrm>
            <a:off x="467544" y="1901627"/>
            <a:ext cx="5479660" cy="38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7271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2"/>
          <p:cNvSpPr txBox="1">
            <a:spLocks/>
          </p:cNvSpPr>
          <p:nvPr/>
        </p:nvSpPr>
        <p:spPr>
          <a:xfrm>
            <a:off x="502920" y="530352"/>
            <a:ext cx="8183880" cy="4187952"/>
          </a:xfrm>
          <a:prstGeom prst="rect">
            <a:avLst/>
          </a:prstGeom>
        </p:spPr>
        <p:txBody>
          <a:bodyPr vert="horz" lIns="182880" tIns="91440">
            <a:normAutofit/>
          </a:bodyPr>
          <a:lstStyle/>
          <a:p>
            <a:pPr marL="265176" indent="-265176" algn="ctr">
              <a:spcBef>
                <a:spcPts val="250"/>
              </a:spcBef>
              <a:buClr>
                <a:srgbClr val="F07F09"/>
              </a:buClr>
              <a:buSzPct val="80000"/>
              <a:buFont typeface="Wingdings 2"/>
              <a:buNone/>
              <a:defRPr/>
            </a:pPr>
            <a:r>
              <a:rPr lang="pl-PL" sz="2800" dirty="0">
                <a:solidFill>
                  <a:prstClr val="black"/>
                </a:solidFill>
              </a:rPr>
              <a:t> </a:t>
            </a:r>
            <a:r>
              <a:rPr lang="pl-PL" sz="2800" b="1" i="1" dirty="0">
                <a:solidFill>
                  <a:prstClr val="black"/>
                </a:solidFill>
              </a:rPr>
              <a:t>Zakup samochodu </a:t>
            </a:r>
          </a:p>
          <a:p>
            <a:pPr marL="265176" indent="-265176" algn="ctr">
              <a:spcBef>
                <a:spcPts val="250"/>
              </a:spcBef>
              <a:buClr>
                <a:srgbClr val="F07F09"/>
              </a:buClr>
              <a:buSzPct val="80000"/>
              <a:buFont typeface="Wingdings 2"/>
              <a:buNone/>
              <a:defRPr/>
            </a:pPr>
            <a:r>
              <a:rPr lang="pl-PL" sz="2800" b="1" i="1" dirty="0">
                <a:solidFill>
                  <a:prstClr val="black"/>
                </a:solidFill>
              </a:rPr>
              <a:t>MAN TGL 8.18 z </a:t>
            </a:r>
          </a:p>
          <a:p>
            <a:pPr marL="265176" indent="-265176" algn="ctr">
              <a:spcBef>
                <a:spcPts val="250"/>
              </a:spcBef>
              <a:buClr>
                <a:srgbClr val="F07F09"/>
              </a:buClr>
              <a:buSzPct val="80000"/>
              <a:buFont typeface="Wingdings 2"/>
              <a:buNone/>
              <a:defRPr/>
            </a:pPr>
            <a:r>
              <a:rPr lang="pl-PL" sz="2800" b="1" i="1" dirty="0">
                <a:solidFill>
                  <a:prstClr val="black"/>
                </a:solidFill>
              </a:rPr>
              <a:t>windą załadowczą</a:t>
            </a:r>
          </a:p>
          <a:p>
            <a:pPr marL="265176" indent="-265176" algn="ctr">
              <a:spcBef>
                <a:spcPts val="250"/>
              </a:spcBef>
              <a:buClr>
                <a:srgbClr val="F07F09"/>
              </a:buClr>
              <a:buSzPct val="80000"/>
              <a:buFont typeface="Wingdings 2"/>
              <a:buNone/>
              <a:defRPr/>
            </a:pPr>
            <a:endParaRPr lang="pl-PL" sz="2800" b="1" i="1" dirty="0">
              <a:solidFill>
                <a:prstClr val="black"/>
              </a:solidFill>
            </a:endParaRPr>
          </a:p>
          <a:p>
            <a:pPr marL="265176" indent="-265176" algn="ctr">
              <a:spcBef>
                <a:spcPts val="250"/>
              </a:spcBef>
              <a:buClr>
                <a:srgbClr val="F07F09"/>
              </a:buClr>
              <a:buSzPct val="80000"/>
              <a:buFont typeface="Wingdings 2"/>
              <a:buNone/>
              <a:defRPr/>
            </a:pPr>
            <a:endParaRPr lang="pl-PL" sz="2800" b="1" i="1" dirty="0">
              <a:solidFill>
                <a:prstClr val="black"/>
              </a:solidFill>
            </a:endParaRPr>
          </a:p>
        </p:txBody>
      </p:sp>
      <p:sp>
        <p:nvSpPr>
          <p:cNvPr id="7" name="Prostokąt 6"/>
          <p:cNvSpPr/>
          <p:nvPr/>
        </p:nvSpPr>
        <p:spPr>
          <a:xfrm>
            <a:off x="5810085" y="4149080"/>
            <a:ext cx="2876716" cy="646331"/>
          </a:xfrm>
          <a:prstGeom prst="rect">
            <a:avLst/>
          </a:prstGeom>
        </p:spPr>
        <p:txBody>
          <a:bodyPr wrap="square">
            <a:spAutoFit/>
          </a:bodyPr>
          <a:lstStyle/>
          <a:p>
            <a:pPr algn="ctr"/>
            <a:r>
              <a:rPr lang="pl-PL" b="1" dirty="0">
                <a:solidFill>
                  <a:prstClr val="black"/>
                </a:solidFill>
              </a:rPr>
              <a:t> Koszt inwestycji:</a:t>
            </a:r>
          </a:p>
          <a:p>
            <a:pPr algn="ctr"/>
            <a:r>
              <a:rPr lang="pl-PL" b="1" dirty="0">
                <a:solidFill>
                  <a:prstClr val="black"/>
                </a:solidFill>
              </a:rPr>
              <a:t>50 000,00zł</a:t>
            </a:r>
            <a:endParaRPr lang="pl-PL" dirty="0">
              <a:solidFill>
                <a:prstClr val="black"/>
              </a:solidFill>
            </a:endParaRPr>
          </a:p>
        </p:txBody>
      </p:sp>
      <p:pic>
        <p:nvPicPr>
          <p:cNvPr id="8" name="Picture 3" descr="C:\Users\Michał\Desktop\strona zgkim\Artykuly\logo 2.jpg"/>
          <p:cNvPicPr>
            <a:picLocks noChangeAspect="1" noChangeArrowheads="1"/>
          </p:cNvPicPr>
          <p:nvPr/>
        </p:nvPicPr>
        <p:blipFill>
          <a:blip r:embed="rId2" cstate="print"/>
          <a:srcRect/>
          <a:stretch>
            <a:fillRect/>
          </a:stretch>
        </p:blipFill>
        <p:spPr bwMode="auto">
          <a:xfrm>
            <a:off x="467544" y="476672"/>
            <a:ext cx="1224135" cy="1175655"/>
          </a:xfrm>
          <a:prstGeom prst="rect">
            <a:avLst/>
          </a:prstGeom>
          <a:noFill/>
        </p:spPr>
      </p:pic>
      <p:pic>
        <p:nvPicPr>
          <p:cNvPr id="2050" name="Picture 2" descr="C:\Users\Samsung\Desktop\PREZENTACJA 2018\ma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317"/>
          <a:stretch/>
        </p:blipFill>
        <p:spPr bwMode="auto">
          <a:xfrm>
            <a:off x="507856" y="2132856"/>
            <a:ext cx="5302229" cy="3213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3565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ymbol zastępczy zawartości 2"/>
          <p:cNvSpPr>
            <a:spLocks noGrp="1"/>
          </p:cNvSpPr>
          <p:nvPr>
            <p:ph idx="1"/>
          </p:nvPr>
        </p:nvSpPr>
        <p:spPr>
          <a:xfrm>
            <a:off x="503238" y="530225"/>
            <a:ext cx="8183562" cy="5346700"/>
          </a:xfrm>
        </p:spPr>
        <p:txBody>
          <a:bodyPr/>
          <a:lstStyle/>
          <a:p>
            <a:pPr algn="ctr">
              <a:buNone/>
            </a:pPr>
            <a:r>
              <a:rPr lang="pl-PL" b="1" dirty="0"/>
              <a:t>Sprzęt biurowy, </a:t>
            </a:r>
            <a:br>
              <a:rPr lang="pl-PL" b="1" dirty="0"/>
            </a:br>
            <a:r>
              <a:rPr lang="pl-PL" b="1" dirty="0"/>
              <a:t>     informatyczny i powielający</a:t>
            </a:r>
            <a:endParaRPr lang="pl-PL" altLang="pl-PL" b="1" i="1" dirty="0"/>
          </a:p>
          <a:p>
            <a:pPr algn="ctr" eaLnBrk="1" hangingPunct="1">
              <a:buFont typeface="Wingdings 2" pitchFamily="18" charset="2"/>
              <a:buNone/>
            </a:pPr>
            <a:endParaRPr lang="pl-PL" altLang="pl-PL" b="1" i="1" dirty="0"/>
          </a:p>
          <a:p>
            <a:pPr algn="ctr" eaLnBrk="1" hangingPunct="1">
              <a:buFont typeface="Wingdings 2" pitchFamily="18" charset="2"/>
              <a:buNone/>
            </a:pPr>
            <a:endParaRPr lang="pl-PL" altLang="pl-PL" b="1" i="1" dirty="0"/>
          </a:p>
          <a:p>
            <a:pPr algn="ctr" eaLnBrk="1" hangingPunct="1">
              <a:buFont typeface="Wingdings 2" pitchFamily="18" charset="2"/>
              <a:buNone/>
            </a:pPr>
            <a:endParaRPr lang="pl-PL" altLang="pl-PL" b="1" i="1" dirty="0"/>
          </a:p>
          <a:p>
            <a:pPr algn="ctr" eaLnBrk="1" hangingPunct="1">
              <a:buFont typeface="Wingdings 2" pitchFamily="18" charset="2"/>
              <a:buNone/>
            </a:pPr>
            <a:endParaRPr lang="pl-PL" altLang="pl-PL" b="1" i="1" dirty="0"/>
          </a:p>
          <a:p>
            <a:pPr algn="ctr" eaLnBrk="1" hangingPunct="1">
              <a:buFont typeface="Wingdings 2" pitchFamily="18" charset="2"/>
              <a:buNone/>
            </a:pPr>
            <a:endParaRPr lang="pl-PL" altLang="pl-PL" b="1" i="1" dirty="0"/>
          </a:p>
          <a:p>
            <a:pPr algn="ctr" eaLnBrk="1" hangingPunct="1">
              <a:buFont typeface="Wingdings 2" pitchFamily="18" charset="2"/>
              <a:buNone/>
            </a:pPr>
            <a:endParaRPr lang="pl-PL" altLang="pl-PL" b="1" i="1" dirty="0"/>
          </a:p>
          <a:p>
            <a:pPr algn="ctr" eaLnBrk="1" hangingPunct="1">
              <a:buFont typeface="Wingdings 2" pitchFamily="18" charset="2"/>
              <a:buNone/>
            </a:pPr>
            <a:r>
              <a:rPr lang="pl-PL" altLang="pl-PL" sz="1800" b="1" dirty="0"/>
              <a:t>                                                </a:t>
            </a:r>
          </a:p>
          <a:p>
            <a:pPr algn="ctr" eaLnBrk="1" hangingPunct="1">
              <a:buFont typeface="Wingdings 2" pitchFamily="18" charset="2"/>
              <a:buNone/>
            </a:pPr>
            <a:r>
              <a:rPr lang="pl-PL" altLang="pl-PL" sz="1800" b="1" dirty="0"/>
              <a:t>					</a:t>
            </a:r>
          </a:p>
          <a:p>
            <a:pPr algn="ctr" eaLnBrk="1" hangingPunct="1">
              <a:buFont typeface="Wingdings 2" pitchFamily="18" charset="2"/>
              <a:buNone/>
            </a:pPr>
            <a:r>
              <a:rPr lang="pl-PL" altLang="pl-PL" sz="1800" b="1" dirty="0"/>
              <a:t>					  Koszt inwestycji:</a:t>
            </a:r>
          </a:p>
          <a:p>
            <a:pPr algn="ctr" eaLnBrk="1" hangingPunct="1">
              <a:buFont typeface="Wingdings 2" pitchFamily="18" charset="2"/>
              <a:buNone/>
            </a:pPr>
            <a:r>
              <a:rPr lang="pl-PL" altLang="pl-PL" sz="1800" b="1" dirty="0"/>
              <a:t>                                              75 399,00zł</a:t>
            </a:r>
          </a:p>
        </p:txBody>
      </p:sp>
      <p:pic>
        <p:nvPicPr>
          <p:cNvPr id="51203" name="Picture 1" descr="C:\Users\Michał\Desktop\prezentacj prezes\drukark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9338" y="1628775"/>
            <a:ext cx="3246437"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2" descr="C:\Users\Michał\Desktop\prezentacj prezes\drukarka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6384" y="2719549"/>
            <a:ext cx="1858962"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Michał\Desktop\strona zgkim\Artykuly\logo 2.jpg"/>
          <p:cNvPicPr>
            <a:picLocks noChangeAspect="1" noChangeArrowheads="1"/>
          </p:cNvPicPr>
          <p:nvPr/>
        </p:nvPicPr>
        <p:blipFill>
          <a:blip r:embed="rId4" cstate="print"/>
          <a:srcRect/>
          <a:stretch>
            <a:fillRect/>
          </a:stretch>
        </p:blipFill>
        <p:spPr bwMode="auto">
          <a:xfrm>
            <a:off x="467544" y="476672"/>
            <a:ext cx="1224135" cy="1175655"/>
          </a:xfrm>
          <a:prstGeom prst="rect">
            <a:avLst/>
          </a:prstGeom>
          <a:noFill/>
        </p:spPr>
      </p:pic>
      <p:pic>
        <p:nvPicPr>
          <p:cNvPr id="6" name="Picture 2" descr="C:\Users\Michał\Desktop\prezentacj prezes\cad.jpg"/>
          <p:cNvPicPr>
            <a:picLocks noChangeAspect="1" noChangeArrowheads="1"/>
          </p:cNvPicPr>
          <p:nvPr/>
        </p:nvPicPr>
        <p:blipFill>
          <a:blip r:embed="rId5" cstate="print"/>
          <a:srcRect/>
          <a:stretch>
            <a:fillRect/>
          </a:stretch>
        </p:blipFill>
        <p:spPr bwMode="auto">
          <a:xfrm>
            <a:off x="610923" y="1798166"/>
            <a:ext cx="1846858" cy="1846858"/>
          </a:xfrm>
          <a:prstGeom prst="rect">
            <a:avLst/>
          </a:prstGeom>
          <a:noFill/>
        </p:spPr>
      </p:pic>
      <p:pic>
        <p:nvPicPr>
          <p:cNvPr id="7" name="Picture 3" descr="C:\Users\Michał\Desktop\prezentacj prezes\norma.jpg"/>
          <p:cNvPicPr>
            <a:picLocks noChangeAspect="1" noChangeArrowheads="1"/>
          </p:cNvPicPr>
          <p:nvPr/>
        </p:nvPicPr>
        <p:blipFill>
          <a:blip r:embed="rId6" cstate="print"/>
          <a:srcRect/>
          <a:stretch>
            <a:fillRect/>
          </a:stretch>
        </p:blipFill>
        <p:spPr bwMode="auto">
          <a:xfrm>
            <a:off x="622516" y="3789040"/>
            <a:ext cx="1872208" cy="2108697"/>
          </a:xfrm>
          <a:prstGeom prst="rect">
            <a:avLst/>
          </a:prstGeom>
          <a:noFill/>
        </p:spPr>
      </p:pic>
    </p:spTree>
    <p:extLst>
      <p:ext uri="{BB962C8B-B14F-4D97-AF65-F5344CB8AC3E}">
        <p14:creationId xmlns:p14="http://schemas.microsoft.com/office/powerpoint/2010/main" val="27708570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167F7-BD2F-DF71-0D6E-29E0C2C2ABA7}"/>
            </a:ext>
          </a:extLst>
        </p:cNvPr>
        <p:cNvGrpSpPr/>
        <p:nvPr/>
      </p:nvGrpSpPr>
      <p:grpSpPr>
        <a:xfrm>
          <a:off x="0" y="0"/>
          <a:ext cx="0" cy="0"/>
          <a:chOff x="0" y="0"/>
          <a:chExt cx="0" cy="0"/>
        </a:xfrm>
      </p:grpSpPr>
      <p:pic>
        <p:nvPicPr>
          <p:cNvPr id="2050" name="Picture 2" descr="D:\Zgkim\Zgromadzenie wspólników 2019\Rozdrabniacz GH 460C.jpg">
            <a:extLst>
              <a:ext uri="{FF2B5EF4-FFF2-40B4-BE49-F238E27FC236}">
                <a16:creationId xmlns:a16="http://schemas.microsoft.com/office/drawing/2014/main" id="{6E03DAED-BC5E-B7C2-2DD5-609C6B1A14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697491"/>
            <a:ext cx="2017910" cy="23059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8AA8CC3A-4D17-6856-03F5-29684B7B2820}"/>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76672"/>
            <a:ext cx="1225402" cy="117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rostokąt 4">
            <a:extLst>
              <a:ext uri="{FF2B5EF4-FFF2-40B4-BE49-F238E27FC236}">
                <a16:creationId xmlns:a16="http://schemas.microsoft.com/office/drawing/2014/main" id="{06CF23E5-B474-DE90-A4F8-527408D3C631}"/>
              </a:ext>
            </a:extLst>
          </p:cNvPr>
          <p:cNvSpPr/>
          <p:nvPr/>
        </p:nvSpPr>
        <p:spPr>
          <a:xfrm>
            <a:off x="1835696" y="476672"/>
            <a:ext cx="604867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800" b="1" i="0" u="none" strike="noStrike" kern="1200" cap="none" spc="0" normalizeH="0" baseline="0" noProof="0" dirty="0">
                <a:ln>
                  <a:noFill/>
                </a:ln>
                <a:solidFill>
                  <a:prstClr val="black"/>
                </a:solidFill>
                <a:effectLst/>
                <a:uLnTx/>
                <a:uFillTx/>
                <a:latin typeface="Verdana"/>
                <a:ea typeface="+mn-ea"/>
                <a:cs typeface="+mn-cs"/>
              </a:rPr>
              <a:t>SPRZĘT  STIHL  </a:t>
            </a:r>
          </a:p>
        </p:txBody>
      </p:sp>
      <p:sp>
        <p:nvSpPr>
          <p:cNvPr id="6" name="pole tekstowe 5">
            <a:extLst>
              <a:ext uri="{FF2B5EF4-FFF2-40B4-BE49-F238E27FC236}">
                <a16:creationId xmlns:a16="http://schemas.microsoft.com/office/drawing/2014/main" id="{48C73A72-2EE3-925A-261D-F28080712F0E}"/>
              </a:ext>
            </a:extLst>
          </p:cNvPr>
          <p:cNvSpPr txBox="1"/>
          <p:nvPr/>
        </p:nvSpPr>
        <p:spPr>
          <a:xfrm>
            <a:off x="5724128" y="4077072"/>
            <a:ext cx="302943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Verdana"/>
                <a:ea typeface="+mn-ea"/>
                <a:cs typeface="+mn-cs"/>
              </a:rPr>
              <a:t>  Koszt inwestycji: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Verdana"/>
                <a:ea typeface="+mn-ea"/>
                <a:cs typeface="+mn-cs"/>
              </a:rPr>
              <a:t> </a:t>
            </a:r>
            <a:r>
              <a:rPr lang="pl-PL" b="1" dirty="0">
                <a:solidFill>
                  <a:prstClr val="black"/>
                </a:solidFill>
                <a:latin typeface="Verdana"/>
              </a:rPr>
              <a:t>44 162</a:t>
            </a:r>
            <a:r>
              <a:rPr kumimoji="0" lang="pl-PL" sz="1800" b="1" i="0" u="none" strike="noStrike" kern="1200" cap="none" spc="0" normalizeH="0" baseline="0" noProof="0" dirty="0">
                <a:ln>
                  <a:noFill/>
                </a:ln>
                <a:solidFill>
                  <a:prstClr val="black"/>
                </a:solidFill>
                <a:effectLst/>
                <a:uLnTx/>
                <a:uFillTx/>
                <a:latin typeface="Verdana"/>
                <a:ea typeface="+mn-ea"/>
                <a:cs typeface="+mn-cs"/>
              </a:rPr>
              <a:t>,00 zł, w tym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Verdana"/>
                <a:ea typeface="+mn-ea"/>
                <a:cs typeface="+mn-cs"/>
              </a:rPr>
              <a:t>    UP 19 600,00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1"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3075" name="Picture 3" descr="D:\Zgkim\Zgromadzenie wspólników 2019\Kosa FS 360.jpg">
            <a:extLst>
              <a:ext uri="{FF2B5EF4-FFF2-40B4-BE49-F238E27FC236}">
                <a16:creationId xmlns:a16="http://schemas.microsoft.com/office/drawing/2014/main" id="{DF6DDE30-835D-BA16-2F91-E0FE9CC1D6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4169" y="999892"/>
            <a:ext cx="1507789" cy="31457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Zgkim\Zgromadzenie wspólników 2019\Myjka RE 232.jpg">
            <a:extLst>
              <a:ext uri="{FF2B5EF4-FFF2-40B4-BE49-F238E27FC236}">
                <a16:creationId xmlns:a16="http://schemas.microsoft.com/office/drawing/2014/main" id="{784B027D-17FB-BF52-BCA4-8CD55B6840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6872" y="3697491"/>
            <a:ext cx="1987297" cy="243404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Zgkim\Zgromadzenie wspólników 2019\kosiarka-spalinowa-stihl-rm650v.jpg">
            <a:extLst>
              <a:ext uri="{FF2B5EF4-FFF2-40B4-BE49-F238E27FC236}">
                <a16:creationId xmlns:a16="http://schemas.microsoft.com/office/drawing/2014/main" id="{9DD79B59-87B6-4285-78D0-852EF9BFCC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10077" y="4129572"/>
            <a:ext cx="2001962" cy="200196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Zgkim\Zgromadzenie wspólników 2019\Nozyce-spalinowe-HS-45.jpg">
            <a:extLst>
              <a:ext uri="{FF2B5EF4-FFF2-40B4-BE49-F238E27FC236}">
                <a16:creationId xmlns:a16="http://schemas.microsoft.com/office/drawing/2014/main" id="{C6980443-4769-EB0E-58C1-C6C39803BE6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8104" y="5063093"/>
            <a:ext cx="3284781" cy="92529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Zgkim\Zgromadzenie wspólników 2019\Odkurzacz ogrodowy sh56.jpg">
            <a:extLst>
              <a:ext uri="{FF2B5EF4-FFF2-40B4-BE49-F238E27FC236}">
                <a16:creationId xmlns:a16="http://schemas.microsoft.com/office/drawing/2014/main" id="{12BEB6DA-36F0-CA3C-BA7E-754F694B677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3509" y="2178637"/>
            <a:ext cx="3373526" cy="189843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D:\Zgkim\Zgromadzenie wspólników 2019\opryskiwacz reczny sg71.jpg">
            <a:extLst>
              <a:ext uri="{FF2B5EF4-FFF2-40B4-BE49-F238E27FC236}">
                <a16:creationId xmlns:a16="http://schemas.microsoft.com/office/drawing/2014/main" id="{C4C16D98-7098-0C69-75A1-6C099C79BA4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5697" y="999892"/>
            <a:ext cx="2348472" cy="151885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Zgkim\Zgromadzenie wspólników 2019\Pilarka-spalinowa-MS-391.jpg">
            <a:extLst>
              <a:ext uri="{FF2B5EF4-FFF2-40B4-BE49-F238E27FC236}">
                <a16:creationId xmlns:a16="http://schemas.microsoft.com/office/drawing/2014/main" id="{608492F0-5833-89DB-E7BF-DC6E91A58E6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08591" y="1001555"/>
            <a:ext cx="3044975" cy="1246345"/>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Zgkim\Zgromadzenie wspólników 2019\Podkrzesywarka-spalinowa-łańcuchowa-Stihl-HT133.jpg">
            <a:extLst>
              <a:ext uri="{FF2B5EF4-FFF2-40B4-BE49-F238E27FC236}">
                <a16:creationId xmlns:a16="http://schemas.microsoft.com/office/drawing/2014/main" id="{4D6AD09A-AAA4-0AA0-94E8-8436B4B0366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3528" y="2473436"/>
            <a:ext cx="3883305" cy="1224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1561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spekt">
  <a:themeElements>
    <a:clrScheme name="Aspek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k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2">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8878</TotalTime>
  <Words>2852</Words>
  <Application>Microsoft Office PowerPoint</Application>
  <PresentationFormat>Pokaz na ekranie (4:3)</PresentationFormat>
  <Paragraphs>899</Paragraphs>
  <Slides>134</Slides>
  <Notes>1</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134</vt:i4>
      </vt:variant>
    </vt:vector>
  </HeadingPairs>
  <TitlesOfParts>
    <vt:vector size="142" baseType="lpstr">
      <vt:lpstr>Arial</vt:lpstr>
      <vt:lpstr>Calibri</vt:lpstr>
      <vt:lpstr>Cambria</vt:lpstr>
      <vt:lpstr>Czcionka tekstu podstawowego</vt:lpstr>
      <vt:lpstr>Georgia</vt:lpstr>
      <vt:lpstr>Verdana</vt:lpstr>
      <vt:lpstr>Wingdings 2</vt:lpstr>
      <vt:lpstr>Aspekt</vt:lpstr>
      <vt:lpstr>Prezentacja programu PowerPoint</vt:lpstr>
      <vt:lpstr>Prezentacja programu PowerPoint</vt:lpstr>
      <vt:lpstr>Prezentacja programu PowerPoint</vt:lpstr>
      <vt:lpstr>Prezentacja programu PowerPoint</vt:lpstr>
      <vt:lpstr>Prezentacja programu PowerPoint</vt:lpstr>
      <vt:lpstr>           Inwestycje w systemy  wodno-kanalizacyjne 2011-2020  Remont studni głębinowych Kcynia  oraz montaż powiadamiania na wieży ciśnień  2012                                                           Koszt inwestycji:                                                           73 800,00 zł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Budynki i infrastruktura  Zakładu 2011-2019 Remont budynku biurowego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Wyposażenie w sprzęt 2011-2023   Zakup sprzętów: kosiarka bijakowa, pług wirnikowy samobieżny, ciągnik rolniczy Renault, pług czołowy przestawny śnieżny, Star 742, równiarka 2011                                     Koszt inwestycji:                                          138 200,00</vt:lpstr>
      <vt:lpstr>Zakup sprzętów:  Pług wirnikowy samobieżny, ciągnik rolniczy Renault, pług czołowy przestawny śnieżny, kosiarka bijakowa 2011                             </vt:lpstr>
      <vt:lpstr>Prezentacja programu PowerPoint</vt:lpstr>
      <vt:lpstr>Prezentacja programu PowerPoint</vt:lpstr>
      <vt:lpstr>Wyposażenie w sprzęt 2012   Zakup sprzętów: śmieciarka VOLVO, rusztowań fasadowych, zespoły oporowe, zadymiarka, lokalizator RD 800, wyposażenie drobne, wyposażenie warsztatu elektrycznego,                                           Koszt inwestycji:                                          195 200,00</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Wyposażenie w sprzęt 2013   Zakup sprzętów: zagęszczarka ATLAS COPCO z płyta HONDA, kosa spalinowa STIHL 2013                                      Koszt inwestycji:                                          8 700,00 zł</vt:lpstr>
      <vt:lpstr>Prezentacja programu PowerPoint</vt:lpstr>
      <vt:lpstr>Prezentacja programu PowerPoint</vt:lpstr>
      <vt:lpstr>                       Wyposażenie w sprzęt  2014  Zakup sprzętów: koparka HYDREMA, zagęszczarka Lumag, zestaw inkasencki PSION,  koparko-ładowarka CAT z pługiem,  ciągnik NEW HOLLAND z pługiem, kosiarką bijakową oraz dwiema przyczepami 2014                                      Koszt inwestycji:                                            746 550,00zł</vt:lpstr>
      <vt:lpstr>Prezentacja programu PowerPoint</vt:lpstr>
      <vt:lpstr>Prezentacja programu PowerPoint</vt:lpstr>
      <vt:lpstr>Prezentacja programu PowerPoint</vt:lpstr>
      <vt:lpstr>Prezentacja programu PowerPoint</vt:lpstr>
      <vt:lpstr>Wyposażenie w sprzęt 2015  Zakup sprzętów: samochód VOLVO FL618 z posypywarką, przecinarka jezdna                                          Koszt inwestycji:     40 472,00zł</vt:lpstr>
      <vt:lpstr>Prezentacja programu PowerPoint</vt:lpstr>
      <vt:lpstr>Prezentacja programu PowerPoint</vt:lpstr>
      <vt:lpstr>Wyposażenie w sprzęt w 2016r  Zakup sprzętów: Volkswagen Transporter, młot wyburzeniowy Makita, agregat prądotwórczy, ubijak skokowy, młoto-wiertarka BOSCH, zestaw inkasencki PSION                                     Koszt inwestycji:                                          51 205,00</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Zawiesie łańcuchowe 2022</vt:lpstr>
      <vt:lpstr>  Utworzenie i wyposażenie  Punkt Selektywnej  Zbiórki Odpadów 2013</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Zakup pojemników  na odpady zmieszane  2011-2023</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Michał</dc:creator>
  <cp:lastModifiedBy>Michal Chmura</cp:lastModifiedBy>
  <cp:revision>450</cp:revision>
  <dcterms:created xsi:type="dcterms:W3CDTF">2015-05-15T10:32:47Z</dcterms:created>
  <dcterms:modified xsi:type="dcterms:W3CDTF">2024-02-20T07:58:22Z</dcterms:modified>
</cp:coreProperties>
</file>