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7" r:id="rId4"/>
    <p:sldId id="264" r:id="rId5"/>
    <p:sldId id="258" r:id="rId6"/>
    <p:sldId id="259" r:id="rId7"/>
    <p:sldId id="272" r:id="rId8"/>
    <p:sldId id="270" r:id="rId9"/>
    <p:sldId id="273" r:id="rId10"/>
    <p:sldId id="269" r:id="rId11"/>
    <p:sldId id="275" r:id="rId12"/>
    <p:sldId id="274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tx1"/>
                </a:solidFill>
              </a:rPr>
              <a:t>Wydatki</a:t>
            </a:r>
            <a:r>
              <a:rPr lang="pl-PL" baseline="0" dirty="0" smtClean="0">
                <a:solidFill>
                  <a:schemeClr val="tx1"/>
                </a:solidFill>
              </a:rPr>
              <a:t> budżetowe  OSP 2023</a:t>
            </a:r>
            <a:endParaRPr lang="pl-PL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7381282808398951"/>
          <c:y val="8.2444444444444445E-2"/>
          <c:w val="0.82097883858267717"/>
          <c:h val="0.4716318168562262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78500">
                  <a:srgbClr val="FF0000"/>
                </a:gs>
                <a:gs pos="962">
                  <a:schemeClr val="accent4"/>
                </a:gs>
                <a:gs pos="35597">
                  <a:srgbClr val="D93B0B"/>
                </a:gs>
                <a:gs pos="53849">
                  <a:srgbClr val="DD350A"/>
                </a:gs>
                <a:gs pos="37000">
                  <a:schemeClr val="accent2">
                    <a:lumMod val="75000"/>
                  </a:schemeClr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rgbClr val="C00000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15000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42100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9202,78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873,43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111 487,49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84 590,70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60 436,70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18 207,04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2508,28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10 560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55 274,58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420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180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5277601289623992E-16"/>
                  <c:y val="-1.85185185185191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20 441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Dotacja celowa dla OSP Dziewierzewo na utrzymanie pojazdu MAN TGM  GBA</c:v>
                </c:pt>
                <c:pt idx="1">
                  <c:v>Dotacja celowa dla OSP Sipiory na utrzymanie pojazdu Kamaz GBA</c:v>
                </c:pt>
                <c:pt idx="2">
                  <c:v>Ekwiwalent </c:v>
                </c:pt>
                <c:pt idx="3">
                  <c:v>Składki na ubezpieczenie społeczne </c:v>
                </c:pt>
                <c:pt idx="4">
                  <c:v>Składki na Fundusz Pracy</c:v>
                </c:pt>
                <c:pt idx="5">
                  <c:v>Wynagrodzenie bezosobowe (kierowcy konserwatorzy,komendant)</c:v>
                </c:pt>
                <c:pt idx="6">
                  <c:v>Zakup materiałów i wyposażenia</c:v>
                </c:pt>
                <c:pt idx="7">
                  <c:v>Energia elektryczna</c:v>
                </c:pt>
                <c:pt idx="8">
                  <c:v>Gaz</c:v>
                </c:pt>
                <c:pt idx="9">
                  <c:v>Woda (sieć hydrantowa)</c:v>
                </c:pt>
                <c:pt idx="10">
                  <c:v>Zakup usług zdrowotnych</c:v>
                </c:pt>
                <c:pt idx="11">
                  <c:v>Usługi remontowe</c:v>
                </c:pt>
                <c:pt idx="12">
                  <c:v>Zakup usług pozostałych</c:v>
                </c:pt>
                <c:pt idx="13">
                  <c:v>Dostęp do sieci  internet</c:v>
                </c:pt>
                <c:pt idx="14">
                  <c:v>Usługi telekomunikacyjne</c:v>
                </c:pt>
                <c:pt idx="15">
                  <c:v>Ubezpieczenia 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15000</c:v>
                </c:pt>
                <c:pt idx="1">
                  <c:v>15000</c:v>
                </c:pt>
                <c:pt idx="2">
                  <c:v>42100</c:v>
                </c:pt>
                <c:pt idx="3">
                  <c:v>9202.7800000000007</c:v>
                </c:pt>
                <c:pt idx="4">
                  <c:v>873.43</c:v>
                </c:pt>
                <c:pt idx="5">
                  <c:v>111487.49</c:v>
                </c:pt>
                <c:pt idx="6">
                  <c:v>84590.7</c:v>
                </c:pt>
                <c:pt idx="7">
                  <c:v>60436.7</c:v>
                </c:pt>
                <c:pt idx="8">
                  <c:v>18207.04</c:v>
                </c:pt>
                <c:pt idx="9">
                  <c:v>2508.2800000000002</c:v>
                </c:pt>
                <c:pt idx="10">
                  <c:v>10560</c:v>
                </c:pt>
                <c:pt idx="11">
                  <c:v>13999.05</c:v>
                </c:pt>
                <c:pt idx="12">
                  <c:v>55274.58</c:v>
                </c:pt>
                <c:pt idx="13">
                  <c:v>420</c:v>
                </c:pt>
                <c:pt idx="14">
                  <c:v>180</c:v>
                </c:pt>
                <c:pt idx="15">
                  <c:v>20441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Budżet p-poż Gmina Kcynia 2020</c:v>
                      </c:pt>
                    </c:strCache>
                  </c:strRef>
                </c15:tx>
              </c15:filteredSeries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4839848"/>
        <c:axId val="324841808"/>
      </c:barChart>
      <c:catAx>
        <c:axId val="32483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4841808"/>
        <c:crosses val="autoZero"/>
        <c:auto val="1"/>
        <c:lblAlgn val="ctr"/>
        <c:lblOffset val="100"/>
        <c:noMultiLvlLbl val="0"/>
      </c:catAx>
      <c:valAx>
        <c:axId val="32484180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483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Pożary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0833333333333333E-3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2022 r.</c:v>
                </c:pt>
                <c:pt idx="1">
                  <c:v>2023 r.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89</c:v>
                </c:pt>
                <c:pt idx="1">
                  <c:v>79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Miejscowe zagrożenia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2022 r.</c:v>
                </c:pt>
                <c:pt idx="1">
                  <c:v>2023 r.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142</c:v>
                </c:pt>
                <c:pt idx="1">
                  <c:v>186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Alarmy fałszywe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2022 r.</c:v>
                </c:pt>
                <c:pt idx="1">
                  <c:v>2023 r.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29733104"/>
        <c:axId val="329733888"/>
        <c:axId val="0"/>
      </c:bar3DChart>
      <c:catAx>
        <c:axId val="32973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9733888"/>
        <c:crosses val="autoZero"/>
        <c:auto val="1"/>
        <c:lblAlgn val="ctr"/>
        <c:lblOffset val="100"/>
        <c:noMultiLvlLbl val="0"/>
      </c:catAx>
      <c:valAx>
        <c:axId val="329733888"/>
        <c:scaling>
          <c:orientation val="minMax"/>
          <c:max val="28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973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32F0E-FCEF-49ED-B2BA-DD43691087E3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0930-6AA1-4603-8472-5B7FED0B67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65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0930-6AA1-4603-8472-5B7FED0B67F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2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6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8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8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0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2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7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7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3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7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2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7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65C7-8700-4C5C-8B0C-EDFCFAF80A76}" type="datetimeFigureOut">
              <a:rPr lang="pl-PL" smtClean="0"/>
              <a:t>2024-07-26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9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772"/>
            <a:ext cx="4695063" cy="468838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80822" y="489397"/>
            <a:ext cx="9144000" cy="2054650"/>
          </a:xfrm>
        </p:spPr>
        <p:txBody>
          <a:bodyPr/>
          <a:lstStyle/>
          <a:p>
            <a:r>
              <a:rPr lang="pl-PL" dirty="0" smtClean="0"/>
              <a:t>Sprawozdanie z działalności OSP z gminy Kcynia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53555" y="2544047"/>
            <a:ext cx="9144000" cy="1655762"/>
          </a:xfrm>
        </p:spPr>
        <p:txBody>
          <a:bodyPr/>
          <a:lstStyle/>
          <a:p>
            <a:r>
              <a:rPr lang="pl-PL" dirty="0" smtClean="0"/>
              <a:t>Realizacja wydatków budżetowych za rok 2023</a:t>
            </a:r>
          </a:p>
          <a:p>
            <a:r>
              <a:rPr lang="pl-PL" dirty="0" smtClean="0"/>
              <a:t>Sporządził komendant gminny  OSP Michał </a:t>
            </a:r>
            <a:r>
              <a:rPr lang="pl-PL" dirty="0" err="1" smtClean="0"/>
              <a:t>Olender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90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1854"/>
          </a:xfrm>
        </p:spPr>
        <p:txBody>
          <a:bodyPr>
            <a:noAutofit/>
          </a:bodyPr>
          <a:lstStyle/>
          <a:p>
            <a:r>
              <a:rPr lang="pl-PL" sz="2400" dirty="0" smtClean="0"/>
              <a:t>Średnia wieku wozu bojowego w gminie Kcynia na koniec 2023 r.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316920"/>
              </p:ext>
            </p:extLst>
          </p:nvPr>
        </p:nvGraphicFramePr>
        <p:xfrm>
          <a:off x="368487" y="736975"/>
          <a:ext cx="11448375" cy="5931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9961"/>
                <a:gridCol w="2684377"/>
                <a:gridCol w="2535385"/>
                <a:gridCol w="2680589"/>
                <a:gridCol w="2678063"/>
              </a:tblGrid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Lp.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Jednostka OSP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Pojazd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Rok produkcji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Przebieg.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Chwaliszewo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Żuk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1991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45 </a:t>
                      </a:r>
                      <a:r>
                        <a:rPr lang="pl-PL" sz="1800" dirty="0" smtClean="0">
                          <a:effectLst/>
                        </a:rPr>
                        <a:t>tys.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Dobieszewo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Volkswagen T4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1994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370 </a:t>
                      </a:r>
                      <a:r>
                        <a:rPr lang="pl-PL" sz="1800" dirty="0" smtClean="0">
                          <a:effectLst/>
                        </a:rPr>
                        <a:t>tys. </a:t>
                      </a:r>
                      <a:r>
                        <a:rPr lang="pl-PL" sz="1800" dirty="0">
                          <a:effectLst/>
                        </a:rPr>
                        <a:t>km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Dziewierzewo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Man</a:t>
                      </a:r>
                      <a:r>
                        <a:rPr lang="pl-PL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TGM 13.290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1 tys.</a:t>
                      </a:r>
                      <a:r>
                        <a:rPr lang="pl-PL" sz="1800" baseline="0" dirty="0" smtClean="0">
                          <a:effectLst/>
                        </a:rPr>
                        <a:t> </a:t>
                      </a:r>
                      <a:r>
                        <a:rPr lang="pl-PL" sz="1800" dirty="0" smtClean="0">
                          <a:effectLst/>
                        </a:rPr>
                        <a:t>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Górki Zagajne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Jelcz 325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1983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39 </a:t>
                      </a:r>
                      <a:r>
                        <a:rPr lang="pl-PL" sz="1800" dirty="0" smtClean="0">
                          <a:effectLst/>
                        </a:rPr>
                        <a:t>tys.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Gromadno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Star 244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1998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22 </a:t>
                      </a:r>
                      <a:r>
                        <a:rPr lang="pl-PL" sz="1800" dirty="0" smtClean="0">
                          <a:effectLst/>
                        </a:rPr>
                        <a:t>tys.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Kcynia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Scania P 400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2014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11 </a:t>
                      </a:r>
                      <a:r>
                        <a:rPr lang="pl-PL" sz="1800" dirty="0" smtClean="0">
                          <a:effectLst/>
                        </a:rPr>
                        <a:t>tys.km</a:t>
                      </a:r>
                      <a:r>
                        <a:rPr lang="pl-PL" sz="1800" dirty="0">
                          <a:effectLst/>
                        </a:rPr>
                        <a:t>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Kcynia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Starmann 14225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2005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22 </a:t>
                      </a:r>
                      <a:r>
                        <a:rPr lang="pl-PL" sz="1800" dirty="0" smtClean="0">
                          <a:effectLst/>
                        </a:rPr>
                        <a:t>tys.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Kowalewko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Mercedes G 290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1994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489 </a:t>
                      </a:r>
                      <a:r>
                        <a:rPr lang="pl-PL" sz="1800" dirty="0" smtClean="0">
                          <a:effectLst/>
                        </a:rPr>
                        <a:t>tys.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9.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effectLst/>
                        </a:rPr>
                        <a:t>Łankowice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Volkswagen T4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1994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398 </a:t>
                      </a:r>
                      <a:r>
                        <a:rPr lang="pl-PL" sz="1800" dirty="0" smtClean="0">
                          <a:effectLst/>
                        </a:rPr>
                        <a:t>tys.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Łankowice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Ford Focus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r>
                        <a:rPr lang="pl-PL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tys.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11.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Mieczkowo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Volkswagen T4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1994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320 </a:t>
                      </a:r>
                      <a:r>
                        <a:rPr lang="pl-PL" sz="1800" dirty="0" smtClean="0">
                          <a:effectLst/>
                        </a:rPr>
                        <a:t>tys.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12.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Sipiory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Kamaz 43265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1,5 tys.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13.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Żarczyn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Lublin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2001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150 </a:t>
                      </a:r>
                      <a:r>
                        <a:rPr lang="pl-PL" sz="1800" dirty="0" smtClean="0">
                          <a:effectLst/>
                        </a:rPr>
                        <a:t>tys.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14.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Żurawia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Volkswagen T 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1994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524 </a:t>
                      </a:r>
                      <a:r>
                        <a:rPr lang="pl-PL" sz="1800" dirty="0" smtClean="0">
                          <a:effectLst/>
                        </a:rPr>
                        <a:t>tys. Km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176081"/>
              </p:ext>
            </p:extLst>
          </p:nvPr>
        </p:nvGraphicFramePr>
        <p:xfrm>
          <a:off x="25831" y="0"/>
          <a:ext cx="12166169" cy="691738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3190"/>
                <a:gridCol w="2068229"/>
                <a:gridCol w="2475709"/>
                <a:gridCol w="1201448"/>
                <a:gridCol w="3537593"/>
              </a:tblGrid>
              <a:tr h="54907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Jednostka użytkująca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Samochód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Nr rejestracyjny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Rok produkcji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Przebieg, stan na 22.12.2023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Kcynia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Star Man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98JL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2005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28 010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JRS Kowalewko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Mercedes Benz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CNAFV98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1993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448 988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Kcynia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Fiat Ducato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98VA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1997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129 848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Kcynia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SCANIA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EP98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17 655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Żarczyn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Lublin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N010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2001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139 783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Mieczkowo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VW Transporter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98NX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1993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322 461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Górki Zagajne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Mercedes Atego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09JH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1980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60 054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Gromadno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Star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98JH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1997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31 740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Łankowice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Ford Focus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61PJ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2006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267 205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Łankowice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VW Transporter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58JU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1993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398 912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Chwaliszewo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Żuk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98JX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1991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45 530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Dobieszewo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VW Transporter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5T35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1993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167 380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Żurawia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VW Transporter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06HV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1993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576 665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404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Dziewierzewo (Własnośc stowarzyszenia)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Man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14055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3 683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404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 Mieczkowo   (Własńość stowarzyszenia)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Ford Transit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CNA29221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2023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626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404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OSP Sipiory(Własnośc stowarzyszenia)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Kamaz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CNA 09499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3 709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3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18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OSP w liczbach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 roku 2023 w 12 jednostkach OSP z gminy Kcynia było 156 druhen oraz druhów posiadających odpowiednie wyszkolenie, badanie lekarskie, ubezpieczenie oraz szkolenie BHP upoważniające do uczestniczenia w akcjach ratowniczo-gaśniczych.</a:t>
            </a:r>
          </a:p>
          <a:p>
            <a:r>
              <a:rPr lang="pl-PL" dirty="0" smtClean="0"/>
              <a:t>W roku 2023 40 strażaków posiadało ważne uprawnienia kierowców pojazdów uprzywilejowanych.</a:t>
            </a:r>
          </a:p>
          <a:p>
            <a:r>
              <a:rPr lang="pl-PL" dirty="0" smtClean="0"/>
              <a:t>W roku 2023 do kursu podstawowego strażaków ochotników organizowanego przez KP PSP w Nakle n/Notecią przystąpiło 10 druhen oraz druhów.</a:t>
            </a:r>
          </a:p>
          <a:p>
            <a:r>
              <a:rPr lang="pl-PL" dirty="0" smtClean="0"/>
              <a:t>Wydatki na ochronę p-</a:t>
            </a:r>
            <a:r>
              <a:rPr lang="pl-PL" dirty="0" err="1" smtClean="0"/>
              <a:t>poż</a:t>
            </a:r>
            <a:r>
              <a:rPr lang="pl-PL" dirty="0" smtClean="0"/>
              <a:t> za rok sprawozdawczy wyniosły 638 528 zł 38 gr.(bieżące-462 210,70 zł, majątkowe 176 371,68zł)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45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55836"/>
              </p:ext>
            </p:extLst>
          </p:nvPr>
        </p:nvGraphicFramePr>
        <p:xfrm>
          <a:off x="-128789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4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034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3000" b="1" dirty="0"/>
              <a:t>Budżet p-</a:t>
            </a:r>
            <a:r>
              <a:rPr lang="pl-PL" sz="3000" b="1" dirty="0" err="1"/>
              <a:t>poż</a:t>
            </a:r>
            <a:r>
              <a:rPr lang="pl-PL" sz="3000" b="1" dirty="0"/>
              <a:t> na </a:t>
            </a:r>
            <a:r>
              <a:rPr lang="pl-PL" sz="3000" b="1" dirty="0" smtClean="0"/>
              <a:t>jednostki OSP </a:t>
            </a:r>
            <a:r>
              <a:rPr lang="pl-PL" sz="3000" b="1" dirty="0"/>
              <a:t>Gmina Kcynia </a:t>
            </a:r>
            <a:r>
              <a:rPr lang="pl-PL" sz="3000" b="1" dirty="0" smtClean="0"/>
              <a:t>2023 r</a:t>
            </a:r>
            <a:r>
              <a:rPr lang="pl-PL" sz="3000" dirty="0" smtClean="0"/>
              <a:t>.</a:t>
            </a:r>
            <a:endParaRPr lang="pl-PL" sz="3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848952"/>
              </p:ext>
            </p:extLst>
          </p:nvPr>
        </p:nvGraphicFramePr>
        <p:xfrm>
          <a:off x="1" y="803450"/>
          <a:ext cx="11681137" cy="603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262"/>
                <a:gridCol w="2827370"/>
                <a:gridCol w="4358863"/>
                <a:gridCol w="3416642"/>
              </a:tblGrid>
              <a:tr h="358239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Lp.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Jednostka OSP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Budżet</a:t>
                      </a:r>
                      <a:r>
                        <a:rPr lang="pl-PL" sz="2000" baseline="0" dirty="0" smtClean="0"/>
                        <a:t> p-</a:t>
                      </a:r>
                      <a:r>
                        <a:rPr lang="pl-PL" sz="2000" baseline="0" dirty="0" err="1" smtClean="0"/>
                        <a:t>poż</a:t>
                      </a:r>
                      <a:r>
                        <a:rPr lang="pl-PL" sz="2000" baseline="0" dirty="0" smtClean="0"/>
                        <a:t>(2023 )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Fundusz sołecki</a:t>
                      </a:r>
                      <a:endParaRPr lang="pl-PL" sz="2000" dirty="0"/>
                    </a:p>
                  </a:txBody>
                  <a:tcPr/>
                </a:tc>
              </a:tr>
              <a:tr h="3871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000" dirty="0" smtClean="0"/>
                        <a:t>  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Chwaliszewo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667,66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10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Dobieszewo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355,84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2999,99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97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Dziewierzewo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334,82(15 000)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97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Górki Zagajne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12585,56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1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Gromadno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224,80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998,99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1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Kcynia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089,98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97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JRS Kowalewko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501,24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1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Łankowice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953,90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1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9.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Mieczkowo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026,17( 174 653,85)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1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10.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Sipiory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992,16(15 000)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2841,71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1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11.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Żarczyn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260,42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1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12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Żurawia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14231,75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9299">
                <a:tc>
                  <a:txBody>
                    <a:bodyPr/>
                    <a:lstStyle/>
                    <a:p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Suma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224,30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9 930,7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2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0380"/>
          </a:xfrm>
        </p:spPr>
        <p:txBody>
          <a:bodyPr>
            <a:noAutofit/>
          </a:bodyPr>
          <a:lstStyle/>
          <a:p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wyjazdów OSP z gminy Kcynia wg zestawienia wyjazdów w </a:t>
            </a:r>
            <a:r>
              <a:rPr lang="pl-PL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lang="pl-PL" sz="3000" dirty="0"/>
              <a:t/>
            </a:r>
            <a:br>
              <a:rPr lang="pl-PL" sz="3000" dirty="0"/>
            </a:br>
            <a:endParaRPr lang="pl-PL" sz="3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46794"/>
              </p:ext>
            </p:extLst>
          </p:nvPr>
        </p:nvGraphicFramePr>
        <p:xfrm>
          <a:off x="0" y="555046"/>
          <a:ext cx="12131899" cy="609594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40854"/>
                <a:gridCol w="3322237"/>
                <a:gridCol w="2031547"/>
                <a:gridCol w="2031547"/>
                <a:gridCol w="2032907"/>
                <a:gridCol w="1972807"/>
              </a:tblGrid>
              <a:tr h="1083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Lp.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Jednostka OSP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Pożary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Miejscowe Zagrożenia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Alarmy Fałszywe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Razem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1.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Chwaliszewo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2.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Dobieszewo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3.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Dziewierzewo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4.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Górki Zagajne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5.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Gromadno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6.</a:t>
                      </a:r>
                      <a:endParaRPr lang="pl-PL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>
                          <a:effectLst/>
                        </a:rPr>
                        <a:t>Kcynia</a:t>
                      </a:r>
                      <a:endParaRPr lang="pl-PL" sz="2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pl-PL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pl-PL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l-PL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pl-PL" sz="2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22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7.</a:t>
                      </a:r>
                      <a:endParaRPr lang="pl-PL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>
                          <a:effectLst/>
                        </a:rPr>
                        <a:t>Kowalewko</a:t>
                      </a:r>
                      <a:endParaRPr lang="pl-PL" sz="2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8.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>
                          <a:effectLst/>
                        </a:rPr>
                        <a:t>Łankowice</a:t>
                      </a:r>
                      <a:endParaRPr lang="pl-PL" sz="2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9.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>
                          <a:effectLst/>
                        </a:rPr>
                        <a:t>Mieczkowo</a:t>
                      </a:r>
                      <a:endParaRPr lang="pl-PL" sz="2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302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10.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Sipiory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944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11.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Żarczyn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3089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12.</a:t>
                      </a:r>
                      <a:endParaRPr lang="pl-PL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Żurawia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168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</a:rPr>
                        <a:t>Suma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</a:rPr>
                        <a:t>273</a:t>
                      </a:r>
                    </a:p>
                  </a:txBody>
                  <a:tcPr marL="47297" marR="472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9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23534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3307" y="365125"/>
            <a:ext cx="5517397" cy="358694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wyjazdów OSP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Kcynia wg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zestawienia wyjazdów 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r. i 2023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8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Gminne zawody sportowo-pożarnicze 10.06.2023 stadion MLKS Orzeł Kcynia.</a:t>
            </a:r>
            <a:br>
              <a:rPr lang="pl-PL" sz="2000" dirty="0" smtClean="0"/>
            </a:br>
            <a:endParaRPr lang="pl-PL" sz="2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960410"/>
              </p:ext>
            </p:extLst>
          </p:nvPr>
        </p:nvGraphicFramePr>
        <p:xfrm>
          <a:off x="838202" y="1394847"/>
          <a:ext cx="11126491" cy="5238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415"/>
                <a:gridCol w="2126264"/>
                <a:gridCol w="1984335"/>
                <a:gridCol w="1490029"/>
                <a:gridCol w="1565474"/>
                <a:gridCol w="1150528"/>
                <a:gridCol w="1225973"/>
                <a:gridCol w="886473"/>
              </a:tblGrid>
              <a:tr h="35213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Lista drużyn na zawody sportowo-pożarnicze gmina Kcynia 10.06.2023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067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Lp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Dziewczyny 12-15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Chłopcy 12-15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Chłopcy 16-18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Grupa "C"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Grupa "A"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suma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Chwaliszewo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Dobieszewo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Dziewierzewo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Górki Zagajne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Gromadno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Kcynia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Łankowice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Mieczkowo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Sipiory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Żarczyn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Żurawia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suma</a:t>
                      </a:r>
                      <a:endParaRPr lang="pl-PL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</a:t>
                      </a:r>
                      <a:endParaRPr lang="pl-PL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9</a:t>
                      </a:r>
                      <a:endParaRPr lang="pl-PL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</a:t>
                      </a:r>
                      <a:endParaRPr lang="pl-PL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</a:t>
                      </a:r>
                      <a:endParaRPr lang="pl-PL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12</a:t>
                      </a:r>
                      <a:endParaRPr lang="pl-PL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34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0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Zakup wozu bojowego dla OSP Mieczkowo.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394847"/>
            <a:ext cx="6105041" cy="4742482"/>
          </a:xfrm>
        </p:spPr>
        <p:txBody>
          <a:bodyPr>
            <a:normAutofit/>
          </a:bodyPr>
          <a:lstStyle/>
          <a:p>
            <a:r>
              <a:rPr lang="pl-PL" dirty="0" smtClean="0"/>
              <a:t>Gmina Kcynia dofinansowała w kwocie 174 653,85 zakup wozu Ford Transit SLRG 4x4 dla OSP Mieczkowo.</a:t>
            </a:r>
          </a:p>
          <a:p>
            <a:r>
              <a:rPr lang="pl-PL" dirty="0" smtClean="0"/>
              <a:t>Wykonawcą była firma Frank </a:t>
            </a:r>
            <a:r>
              <a:rPr lang="pl-PL" dirty="0" err="1" smtClean="0"/>
              <a:t>Cars</a:t>
            </a:r>
            <a:r>
              <a:rPr lang="pl-PL" dirty="0" smtClean="0"/>
              <a:t> z Częstochowy. Całkowity koszt to 499 011zł, pozostała część została w kwocie 324 357,15 sfinansowana ze środków RPO Urzędu Marszałkowskiego w Toruniu.</a:t>
            </a:r>
          </a:p>
          <a:p>
            <a:r>
              <a:rPr lang="pl-PL" dirty="0" smtClean="0"/>
              <a:t>Wóz został odebrany i przywitany w jednostce 12.12.2023 r.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86" y="1468896"/>
            <a:ext cx="4752814" cy="31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Dotacja MSWiA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roku 2023 pozyskano dotację ze środków MSWiA  na remont remizy OSP </a:t>
            </a:r>
            <a:r>
              <a:rPr lang="pl-PL" dirty="0" err="1" smtClean="0"/>
              <a:t>Łankowice</a:t>
            </a:r>
            <a:r>
              <a:rPr lang="pl-PL" dirty="0" smtClean="0"/>
              <a:t>. </a:t>
            </a:r>
          </a:p>
          <a:p>
            <a:r>
              <a:rPr lang="pl-PL" dirty="0" smtClean="0"/>
              <a:t>Zadanie polegało na położeniu płytek </a:t>
            </a:r>
            <a:r>
              <a:rPr lang="pl-PL" dirty="0" err="1" smtClean="0"/>
              <a:t>gresowych</a:t>
            </a:r>
            <a:r>
              <a:rPr lang="pl-PL" dirty="0" smtClean="0"/>
              <a:t> na posadzce wozowni oraz wykończenie ścian i sufitu. </a:t>
            </a:r>
            <a:r>
              <a:rPr lang="pl-PL" dirty="0"/>
              <a:t>K</a:t>
            </a:r>
            <a:r>
              <a:rPr lang="pl-PL" dirty="0" smtClean="0"/>
              <a:t>oszt inwestycji wyniósł 11 455 zł.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 smtClean="0"/>
              <a:t>Dotacja celowa z MSWiA w kwocie </a:t>
            </a:r>
            <a:r>
              <a:rPr lang="pl-PL" dirty="0" smtClean="0"/>
              <a:t>11000 </a:t>
            </a:r>
            <a:r>
              <a:rPr lang="pl-PL" dirty="0" smtClean="0"/>
              <a:t>zł.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 smtClean="0"/>
              <a:t>Fundusz sołectwa </a:t>
            </a:r>
            <a:r>
              <a:rPr lang="pl-PL" dirty="0" err="1" smtClean="0"/>
              <a:t>Łankowice</a:t>
            </a:r>
            <a:r>
              <a:rPr lang="pl-PL" dirty="0" smtClean="0"/>
              <a:t> .w kwocie 2100 zł.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 smtClean="0"/>
              <a:t>Środki własne </a:t>
            </a:r>
            <a:r>
              <a:rPr lang="pl-PL" dirty="0" err="1" smtClean="0"/>
              <a:t>jednoski</a:t>
            </a:r>
            <a:r>
              <a:rPr lang="pl-PL" dirty="0" smtClean="0"/>
              <a:t> OSP </a:t>
            </a:r>
            <a:r>
              <a:rPr lang="pl-PL" dirty="0" err="1" smtClean="0"/>
              <a:t>Łankowice</a:t>
            </a:r>
            <a:r>
              <a:rPr lang="pl-PL" dirty="0" smtClean="0"/>
              <a:t> 2348 zł</a:t>
            </a:r>
          </a:p>
          <a:p>
            <a:pPr marL="0" indent="0">
              <a:buNone/>
            </a:pPr>
            <a:endParaRPr lang="pl-PL" dirty="0" smtClean="0"/>
          </a:p>
          <a:p>
            <a:pPr lvl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1091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44155</TotalTime>
  <Words>943</Words>
  <Application>Microsoft Office PowerPoint</Application>
  <PresentationFormat>Panoramiczny</PresentationFormat>
  <Paragraphs>449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Motyw pakietu Office</vt:lpstr>
      <vt:lpstr>Sprawozdanie z działalności OSP z gminy Kcynia</vt:lpstr>
      <vt:lpstr>OSP w liczbach</vt:lpstr>
      <vt:lpstr>Prezentacja programu PowerPoint</vt:lpstr>
      <vt:lpstr>Budżet p-poż na jednostki OSP Gmina Kcynia 2023 r.</vt:lpstr>
      <vt:lpstr>Ilość wyjazdów OSP z gminy Kcynia wg zestawienia wyjazdów w 2023 r. </vt:lpstr>
      <vt:lpstr>Ilość wyjazdów OSP  z gminy Kcynia wg zestawienia wyjazdów w 2022 r. i 2023 r. </vt:lpstr>
      <vt:lpstr>Gminne zawody sportowo-pożarnicze 10.06.2023 stadion MLKS Orzeł Kcynia. </vt:lpstr>
      <vt:lpstr>Zakup wozu bojowego dla OSP Mieczkowo.</vt:lpstr>
      <vt:lpstr>Dotacja MSWiA</vt:lpstr>
      <vt:lpstr>Średnia wieku wozu bojowego w gminie Kcynia na koniec 2023 r.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OSP z gminy Kcynia</dc:title>
  <dc:creator>Komendant</dc:creator>
  <cp:lastModifiedBy>Komendant</cp:lastModifiedBy>
  <cp:revision>88</cp:revision>
  <dcterms:created xsi:type="dcterms:W3CDTF">2020-01-17T20:13:29Z</dcterms:created>
  <dcterms:modified xsi:type="dcterms:W3CDTF">2024-07-26T06:56:58Z</dcterms:modified>
</cp:coreProperties>
</file>